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395" r:id="rId3"/>
    <p:sldId id="448" r:id="rId4"/>
    <p:sldId id="449" r:id="rId5"/>
    <p:sldId id="450" r:id="rId6"/>
    <p:sldId id="451" r:id="rId7"/>
    <p:sldId id="548" r:id="rId8"/>
    <p:sldId id="399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68" r:id="rId24"/>
    <p:sldId id="471" r:id="rId25"/>
    <p:sldId id="472" r:id="rId26"/>
    <p:sldId id="476" r:id="rId27"/>
    <p:sldId id="547" r:id="rId28"/>
    <p:sldId id="478" r:id="rId29"/>
    <p:sldId id="479" r:id="rId30"/>
    <p:sldId id="481" r:id="rId31"/>
    <p:sldId id="482" r:id="rId32"/>
    <p:sldId id="483" r:id="rId33"/>
    <p:sldId id="484" r:id="rId34"/>
    <p:sldId id="549" r:id="rId35"/>
    <p:sldId id="485" r:id="rId36"/>
    <p:sldId id="486" r:id="rId37"/>
    <p:sldId id="487" r:id="rId38"/>
    <p:sldId id="488" r:id="rId39"/>
    <p:sldId id="493" r:id="rId40"/>
    <p:sldId id="494" r:id="rId41"/>
    <p:sldId id="495" r:id="rId42"/>
    <p:sldId id="496" r:id="rId43"/>
    <p:sldId id="497" r:id="rId44"/>
    <p:sldId id="498" r:id="rId45"/>
    <p:sldId id="499" r:id="rId46"/>
    <p:sldId id="500" r:id="rId47"/>
    <p:sldId id="501" r:id="rId48"/>
    <p:sldId id="502" r:id="rId49"/>
    <p:sldId id="503" r:id="rId50"/>
    <p:sldId id="504" r:id="rId51"/>
    <p:sldId id="505" r:id="rId52"/>
    <p:sldId id="506" r:id="rId53"/>
    <p:sldId id="507" r:id="rId54"/>
    <p:sldId id="508" r:id="rId55"/>
    <p:sldId id="509" r:id="rId56"/>
    <p:sldId id="510" r:id="rId57"/>
    <p:sldId id="511" r:id="rId58"/>
    <p:sldId id="512" r:id="rId59"/>
    <p:sldId id="513" r:id="rId60"/>
    <p:sldId id="514" r:id="rId61"/>
    <p:sldId id="515" r:id="rId62"/>
    <p:sldId id="516" r:id="rId63"/>
    <p:sldId id="517" r:id="rId64"/>
    <p:sldId id="518" r:id="rId65"/>
    <p:sldId id="519" r:id="rId66"/>
    <p:sldId id="520" r:id="rId67"/>
    <p:sldId id="521" r:id="rId68"/>
    <p:sldId id="522" r:id="rId69"/>
    <p:sldId id="523" r:id="rId70"/>
    <p:sldId id="524" r:id="rId71"/>
    <p:sldId id="525" r:id="rId72"/>
    <p:sldId id="526" r:id="rId73"/>
    <p:sldId id="527" r:id="rId74"/>
    <p:sldId id="528" r:id="rId75"/>
    <p:sldId id="529" r:id="rId76"/>
    <p:sldId id="530" r:id="rId77"/>
    <p:sldId id="531" r:id="rId78"/>
    <p:sldId id="532" r:id="rId79"/>
    <p:sldId id="533" r:id="rId80"/>
    <p:sldId id="534" r:id="rId81"/>
    <p:sldId id="535" r:id="rId82"/>
    <p:sldId id="536" r:id="rId83"/>
    <p:sldId id="537" r:id="rId84"/>
    <p:sldId id="538" r:id="rId85"/>
    <p:sldId id="539" r:id="rId86"/>
    <p:sldId id="540" r:id="rId87"/>
    <p:sldId id="541" r:id="rId88"/>
    <p:sldId id="542" r:id="rId89"/>
    <p:sldId id="550" r:id="rId90"/>
    <p:sldId id="543" r:id="rId91"/>
    <p:sldId id="544" r:id="rId92"/>
    <p:sldId id="545" r:id="rId93"/>
    <p:sldId id="546" r:id="rId94"/>
  </p:sldIdLst>
  <p:sldSz cx="9144000" cy="6858000" type="screen4x3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6" autoAdjust="0"/>
    <p:restoredTop sz="86456" autoAdjust="0"/>
  </p:normalViewPr>
  <p:slideViewPr>
    <p:cSldViewPr snapToGrid="0" snapToObjects="1">
      <p:cViewPr varScale="1">
        <p:scale>
          <a:sx n="57" d="100"/>
          <a:sy n="57" d="100"/>
        </p:scale>
        <p:origin x="90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FF2F82-B809-9642-AB1B-62074FF2BF77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4E73A72-2EFA-1A43-8B59-837BCFC1F9C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166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3905D-BBCA-9A4D-B36D-E2BB26E87221}" type="datetimeFigureOut">
              <a:rPr lang="nl-NL" smtClean="0"/>
              <a:t>11-10-2015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C6E56-2499-0547-A70D-FD50AAB7E7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26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037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435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7054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3716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2218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314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20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6696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7000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7871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401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beeld_geselectee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3373438"/>
            <a:ext cx="38385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8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390525"/>
            <a:ext cx="1420813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9"/>
          <p:cNvSpPr txBox="1">
            <a:spLocks noChangeArrowheads="1"/>
          </p:cNvSpPr>
          <p:nvPr userDrawn="1"/>
        </p:nvSpPr>
        <p:spPr bwMode="auto">
          <a:xfrm>
            <a:off x="542925" y="6057900"/>
            <a:ext cx="51958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nl-NL" sz="1200"/>
              <a:t>Hogeschool PXL – Elfde-Liniestraat 24 – B-3500 Hasselt</a:t>
            </a:r>
          </a:p>
          <a:p>
            <a:r>
              <a:rPr lang="nl-NL" sz="1200"/>
              <a:t>www.pxl.be - www.pxl.be/facebook</a:t>
            </a:r>
          </a:p>
          <a:p>
            <a:endParaRPr lang="nl-NL"/>
          </a:p>
        </p:txBody>
      </p:sp>
      <p:pic>
        <p:nvPicPr>
          <p:cNvPr id="7" name="Afbeelding 10" descr="dehogeschoolmethetnetwer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5543550"/>
            <a:ext cx="29749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198" y="1903517"/>
            <a:ext cx="7772400" cy="1470025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42241" y="3876249"/>
            <a:ext cx="4807127" cy="1137302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58A61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nl-NL" dirty="0"/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6575" y="6399213"/>
            <a:ext cx="12652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D2E2-AFF1-7C46-9604-D31073454756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3232150" y="6399213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D4FBA8-5E49-F945-B294-A924C4BEB4A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44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BE" noProof="0" smtClean="0"/>
              <a:t>Sleep de afbeelding naar de tijdelijke aanduiding of klik op het pictogram als u een afbeelding wilt toevoegen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60B968-6900-BF4E-BD20-DEBCFA3CEF3E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B06C7B-9B0A-3D4F-B5F1-B3396F82FEF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47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638993-B67F-3941-940A-3793FCF79502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81DFF-C52C-7244-8E8E-3022B887CAB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8074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C148D8-3999-7048-8CB8-74D568969D6B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B31D2-7FE4-1E4D-A9E8-10E4E45F8A8A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325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graa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hthoek 5"/>
          <p:cNvSpPr/>
          <p:nvPr userDrawn="1"/>
        </p:nvSpPr>
        <p:spPr>
          <a:xfrm>
            <a:off x="0" y="15354"/>
            <a:ext cx="9144000" cy="570274"/>
          </a:xfrm>
          <a:prstGeom prst="rect">
            <a:avLst/>
          </a:prstGeom>
          <a:noFill/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15354"/>
            <a:ext cx="154112" cy="570273"/>
          </a:xfrm>
          <a:prstGeom prst="rect">
            <a:avLst/>
          </a:prstGeom>
          <a:solidFill>
            <a:srgbClr val="58A618"/>
          </a:solidFill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ubtitel 2"/>
          <p:cNvSpPr txBox="1">
            <a:spLocks/>
          </p:cNvSpPr>
          <p:nvPr userDrawn="1"/>
        </p:nvSpPr>
        <p:spPr>
          <a:xfrm>
            <a:off x="154113" y="73458"/>
            <a:ext cx="8959066" cy="450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 smtClean="0">
                <a:solidFill>
                  <a:srgbClr val="58A618"/>
                </a:solidFill>
              </a:rPr>
              <a:t>5.3 websites &amp; e-commerce	 	  </a:t>
            </a: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5.4 SEO-SEA</a:t>
            </a:r>
          </a:p>
        </p:txBody>
      </p:sp>
    </p:spTree>
    <p:extLst>
      <p:ext uri="{BB962C8B-B14F-4D97-AF65-F5344CB8AC3E}">
        <p14:creationId xmlns:p14="http://schemas.microsoft.com/office/powerpoint/2010/main" val="3153304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graa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hthoek 5"/>
          <p:cNvSpPr/>
          <p:nvPr userDrawn="1"/>
        </p:nvSpPr>
        <p:spPr>
          <a:xfrm>
            <a:off x="0" y="15354"/>
            <a:ext cx="9144000" cy="570274"/>
          </a:xfrm>
          <a:prstGeom prst="rect">
            <a:avLst/>
          </a:prstGeom>
          <a:noFill/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15354"/>
            <a:ext cx="154112" cy="570273"/>
          </a:xfrm>
          <a:prstGeom prst="rect">
            <a:avLst/>
          </a:prstGeom>
          <a:solidFill>
            <a:srgbClr val="58A618"/>
          </a:solidFill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ubtitel 2"/>
          <p:cNvSpPr txBox="1">
            <a:spLocks/>
          </p:cNvSpPr>
          <p:nvPr userDrawn="1"/>
        </p:nvSpPr>
        <p:spPr>
          <a:xfrm>
            <a:off x="154113" y="73458"/>
            <a:ext cx="8959066" cy="450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5.3 websites &amp; e-commerce</a:t>
            </a:r>
            <a:r>
              <a:rPr lang="nl-BE" sz="2400" b="1" dirty="0" smtClean="0">
                <a:solidFill>
                  <a:srgbClr val="58A618"/>
                </a:solidFill>
              </a:rPr>
              <a:t>	 	  5.4 SEO-SEA</a:t>
            </a: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1091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495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7CE2AF-A71F-4645-B47D-58701996CC2C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E02A6D-B45A-9941-869E-29CC4EED776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29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beeldslog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0"/>
            <a:ext cx="541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99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7E79B2-4086-6C48-AD17-A87AF9FD2DC5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5E030E-2549-CD42-BBA6-4996C6DD356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67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F6E365-633B-AE49-91BB-4E6EA4DD82DC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DCBB0-02E7-4D44-A841-013D2A57DF5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0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8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376E50-2731-FC49-B797-ED2E1129469D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9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0A4FF-3DDC-FC4D-8CD0-F95895E3716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16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4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A50FB5-F947-DA4B-AD19-267AA60B712A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5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81FA7-77B7-B14B-AF18-1D49EDCB12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7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FE9A67-FCA7-8D45-8385-FE23D7E86760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4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6C92B-19F6-A14A-A4AD-A51CCDFB21DC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182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0FF98A-DFF3-1B40-A361-9CB0E6BE6150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CE01D7-5B3C-E542-A7EC-15EFEBE8553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423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Titelstijl van model bewerken</a:t>
            </a:r>
            <a:endParaRPr lang="nl-NL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325563" y="6356350"/>
            <a:ext cx="126523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6F50A3B-5CB0-9B4C-AFAF-B1292F6A364C}" type="datetimeFigureOut">
              <a:rPr lang="nl-NL"/>
              <a:pPr/>
              <a:t>11-10-2015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955869A-2F17-A74A-B6A5-5F9C767DD5F7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6681788"/>
            <a:ext cx="9144000" cy="180975"/>
          </a:xfrm>
          <a:prstGeom prst="rect">
            <a:avLst/>
          </a:prstGeom>
          <a:solidFill>
            <a:srgbClr val="58A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58A618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video/social%20media%20revolution%202013.wm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album.php?profile=1&amp;id=24932281961" TargetMode="External"/><Relationship Id="rId13" Type="http://schemas.openxmlformats.org/officeDocument/2006/relationships/image" Target="../media/image34.jpeg"/><Relationship Id="rId18" Type="http://schemas.openxmlformats.org/officeDocument/2006/relationships/image" Target="../media/image38.jpeg"/><Relationship Id="rId3" Type="http://schemas.openxmlformats.org/officeDocument/2006/relationships/image" Target="../media/image24.gif"/><Relationship Id="rId7" Type="http://schemas.openxmlformats.org/officeDocument/2006/relationships/image" Target="../media/image31.jpeg"/><Relationship Id="rId12" Type="http://schemas.openxmlformats.org/officeDocument/2006/relationships/hyperlink" Target="http://www.facebook.com/album.php?profile=1&amp;id=20531316728" TargetMode="External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facebook.com/album.php?profile=1&amp;id=128694357161456" TargetMode="External"/><Relationship Id="rId11" Type="http://schemas.openxmlformats.org/officeDocument/2006/relationships/image" Target="../media/image33.jpeg"/><Relationship Id="rId5" Type="http://schemas.openxmlformats.org/officeDocument/2006/relationships/image" Target="../media/image30.png"/><Relationship Id="rId15" Type="http://schemas.openxmlformats.org/officeDocument/2006/relationships/image" Target="../media/image35.jpeg"/><Relationship Id="rId10" Type="http://schemas.openxmlformats.org/officeDocument/2006/relationships/hyperlink" Target="http://www.facebook.com/album.php?profile=1&amp;id=7270241753" TargetMode="External"/><Relationship Id="rId19" Type="http://schemas.openxmlformats.org/officeDocument/2006/relationships/image" Target="../media/image39.jpeg"/><Relationship Id="rId4" Type="http://schemas.openxmlformats.org/officeDocument/2006/relationships/image" Target="../media/image29.png"/><Relationship Id="rId9" Type="http://schemas.openxmlformats.org/officeDocument/2006/relationships/image" Target="../media/image32.jpeg"/><Relationship Id="rId14" Type="http://schemas.openxmlformats.org/officeDocument/2006/relationships/hyperlink" Target="http://www.facebook.com/album.php?profile=1&amp;id=1178402595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4.mp4"/><Relationship Id="rId7" Type="http://schemas.openxmlformats.org/officeDocument/2006/relationships/image" Target="../media/image5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gif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4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hyperlink" Target="http://www.facebook.com/album.php?profile=1&amp;id=20531316728" TargetMode="External"/><Relationship Id="rId7" Type="http://schemas.openxmlformats.org/officeDocument/2006/relationships/image" Target="../media/image61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34.jpe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5.png"/><Relationship Id="rId7" Type="http://schemas.openxmlformats.org/officeDocument/2006/relationships/hyperlink" Target="http://www.facebook.com/album.php?profile=1&amp;id=22092443056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jpeg"/><Relationship Id="rId5" Type="http://schemas.openxmlformats.org/officeDocument/2006/relationships/hyperlink" Target="http://www.facebook.com/photo.php?pid=4666&amp;id=100001159053517" TargetMode="External"/><Relationship Id="rId10" Type="http://schemas.openxmlformats.org/officeDocument/2006/relationships/image" Target="../media/image69.jpeg"/><Relationship Id="rId4" Type="http://schemas.openxmlformats.org/officeDocument/2006/relationships/image" Target="../media/image66.png"/><Relationship Id="rId9" Type="http://schemas.openxmlformats.org/officeDocument/2006/relationships/hyperlink" Target="http://www.facebook.com/album.php?profile=1&amp;id=11194743219204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-studio.com/news/item/introducing-facebook-exchange" TargetMode="External"/><Relationship Id="rId3" Type="http://schemas.openxmlformats.org/officeDocument/2006/relationships/image" Target="../media/image24.gif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facebook.com/advertising" TargetMode="External"/><Relationship Id="rId5" Type="http://schemas.openxmlformats.org/officeDocument/2006/relationships/image" Target="../media/image74.jpeg"/><Relationship Id="rId4" Type="http://schemas.openxmlformats.org/officeDocument/2006/relationships/hyperlink" Target="http://www.facebook.com/FacebookPages" TargetMode="External"/><Relationship Id="rId9" Type="http://schemas.openxmlformats.org/officeDocument/2006/relationships/image" Target="../media/image7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../guidelines%20FB%20Insights.pdf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hyperlink" Target="http://ads.ak.facebook.com/ads/FacebookAds/Pages_Product_Guide_022812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://bvlg.blogspot.com/2011/12/belgian-social-media-monitor-decemb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gif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gif"/><Relationship Id="rId5" Type="http://schemas.openxmlformats.org/officeDocument/2006/relationships/image" Target="../media/image103.jpe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www.youtube.com/watch?v=oCYJW6cU6Ic&amp;feature=results_video&amp;playnext=1&amp;list=PLEC20C8C560FB563C" TargetMode="Externa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9.png"/><Relationship Id="rId4" Type="http://schemas.openxmlformats.org/officeDocument/2006/relationships/hyperlink" Target="http://www.alletop10lijstjes.nl/top-10-meest-bekeken-youtube-filmpje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7.png"/><Relationship Id="rId4" Type="http://schemas.openxmlformats.org/officeDocument/2006/relationships/hyperlink" Target="video/How%20To%20Pinterest%20-%20YouTube.wmv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0.jpeg"/><Relationship Id="rId4" Type="http://schemas.openxmlformats.org/officeDocument/2006/relationships/hyperlink" Target="http://pinterest.com/westel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gi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instagram.com/starbucks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0.png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-cache-ec0.pinimg.com/originals/10/2c/70/102c70e860a8faee2b34ed453d5a8d13.jpg" TargetMode="External"/><Relationship Id="rId2" Type="http://schemas.openxmlformats.org/officeDocument/2006/relationships/hyperlink" Target="http://www.theconversationmanager.com/2013/10/07/the-future-of-social-listening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hoppinger.com/blog/social-media-webcare-een-praktijkcase-met-klm-en-coolbl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ctrTitle"/>
          </p:nvPr>
        </p:nvSpPr>
        <p:spPr>
          <a:xfrm>
            <a:off x="531813" y="1903413"/>
            <a:ext cx="7772400" cy="1470025"/>
          </a:xfrm>
        </p:spPr>
        <p:txBody>
          <a:bodyPr/>
          <a:lstStyle/>
          <a:p>
            <a:r>
              <a:rPr lang="nl-NL" dirty="0" smtClean="0">
                <a:latin typeface="Calibri" charset="0"/>
              </a:rPr>
              <a:t>Digitale marketing: Sociale media</a:t>
            </a:r>
            <a:endParaRPr lang="nl-NL" dirty="0">
              <a:latin typeface="Calibri" charset="0"/>
            </a:endParaRPr>
          </a:p>
        </p:txBody>
      </p:sp>
      <p:sp>
        <p:nvSpPr>
          <p:cNvPr id="14339" name="Subtitel 2"/>
          <p:cNvSpPr>
            <a:spLocks noGrp="1"/>
          </p:cNvSpPr>
          <p:nvPr>
            <p:ph type="subTitle" idx="1"/>
          </p:nvPr>
        </p:nvSpPr>
        <p:spPr>
          <a:xfrm>
            <a:off x="542925" y="3876675"/>
            <a:ext cx="4806950" cy="1136650"/>
          </a:xfrm>
        </p:spPr>
        <p:txBody>
          <a:bodyPr/>
          <a:lstStyle/>
          <a:p>
            <a:r>
              <a:rPr lang="nl-NL" dirty="0" smtClean="0">
                <a:latin typeface="Calibri" charset="0"/>
              </a:rPr>
              <a:t>Christof Jans</a:t>
            </a:r>
            <a:endParaRPr lang="nl-NL" dirty="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5406" y="873380"/>
            <a:ext cx="5276232" cy="514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29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bbrmarketing.com/wp-content/uploads/2012/08/social-media-keyboard.jp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738" y="2177443"/>
            <a:ext cx="3374803" cy="223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fredcavazza.net/files/2012/02/Social_Media_Landscape_2012-550x58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27" y="953307"/>
            <a:ext cx="4482155" cy="474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0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282" y="902389"/>
            <a:ext cx="871264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“user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generated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content”, zoals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communities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virtuele wereld,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internet fora, blogs, … zoals :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2400" b="1" kern="0" dirty="0" smtClean="0">
                <a:solidFill>
                  <a:srgbClr val="000000"/>
                </a:solidFill>
              </a:rPr>
              <a:t>     </a:t>
            </a:r>
            <a:r>
              <a:rPr lang="nl-NL" sz="2400" b="1" kern="0" dirty="0" err="1" smtClean="0">
                <a:solidFill>
                  <a:srgbClr val="000000"/>
                </a:solidFill>
              </a:rPr>
              <a:t>MySpace</a:t>
            </a:r>
            <a:r>
              <a:rPr lang="nl-NL" sz="2400" b="1" kern="0" dirty="0">
                <a:solidFill>
                  <a:srgbClr val="000000"/>
                </a:solidFill>
              </a:rPr>
              <a:t>, </a:t>
            </a:r>
            <a:r>
              <a:rPr lang="nl-NL" sz="2400" b="1" kern="0" dirty="0" err="1">
                <a:solidFill>
                  <a:srgbClr val="000000"/>
                </a:solidFill>
              </a:rPr>
              <a:t>FaceBook</a:t>
            </a:r>
            <a:r>
              <a:rPr lang="nl-NL" sz="2400" b="1" kern="0" dirty="0">
                <a:solidFill>
                  <a:srgbClr val="000000"/>
                </a:solidFill>
              </a:rPr>
              <a:t>, Hi5, </a:t>
            </a:r>
            <a:r>
              <a:rPr lang="nl-NL" sz="2400" b="1" kern="0" dirty="0" err="1">
                <a:solidFill>
                  <a:srgbClr val="000000"/>
                </a:solidFill>
              </a:rPr>
              <a:t>NetLog</a:t>
            </a:r>
            <a:r>
              <a:rPr lang="nl-NL" sz="2400" b="1" kern="0" dirty="0">
                <a:solidFill>
                  <a:srgbClr val="000000"/>
                </a:solidFill>
              </a:rPr>
              <a:t>, </a:t>
            </a:r>
            <a:r>
              <a:rPr lang="nl-NL" sz="2400" b="1" kern="0" dirty="0" err="1">
                <a:solidFill>
                  <a:srgbClr val="000000"/>
                </a:solidFill>
              </a:rPr>
              <a:t>Tagged</a:t>
            </a:r>
            <a:r>
              <a:rPr lang="nl-NL" sz="2400" b="1" kern="0" dirty="0">
                <a:solidFill>
                  <a:srgbClr val="000000"/>
                </a:solidFill>
              </a:rPr>
              <a:t>, </a:t>
            </a:r>
            <a:r>
              <a:rPr lang="nl-NL" sz="2400" b="1" kern="0" dirty="0" err="1">
                <a:solidFill>
                  <a:srgbClr val="000000"/>
                </a:solidFill>
              </a:rPr>
              <a:t>LinkedIn</a:t>
            </a:r>
            <a:r>
              <a:rPr lang="nl-NL" sz="2400" b="1" kern="0" dirty="0">
                <a:solidFill>
                  <a:srgbClr val="000000"/>
                </a:solidFill>
              </a:rPr>
              <a:t>, Google +, 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2400" b="1" kern="0" dirty="0">
                <a:solidFill>
                  <a:srgbClr val="000000"/>
                </a:solidFill>
              </a:rPr>
              <a:t>     </a:t>
            </a:r>
            <a:r>
              <a:rPr lang="nl-NL" sz="2400" b="1" kern="0" dirty="0" err="1">
                <a:solidFill>
                  <a:srgbClr val="000000"/>
                </a:solidFill>
              </a:rPr>
              <a:t>Twitter</a:t>
            </a:r>
            <a:r>
              <a:rPr lang="nl-NL" sz="2400" b="1" kern="0" dirty="0">
                <a:solidFill>
                  <a:srgbClr val="000000"/>
                </a:solidFill>
              </a:rPr>
              <a:t>, Instagram, </a:t>
            </a:r>
            <a:r>
              <a:rPr lang="nl-NL" sz="2400" b="1" kern="0" dirty="0" err="1">
                <a:solidFill>
                  <a:srgbClr val="000000"/>
                </a:solidFill>
              </a:rPr>
              <a:t>Pinterest</a:t>
            </a:r>
            <a:r>
              <a:rPr lang="nl-NL" sz="2400" b="1" kern="0" dirty="0">
                <a:solidFill>
                  <a:srgbClr val="000000"/>
                </a:solidFill>
              </a:rPr>
              <a:t>, Second Life, </a:t>
            </a:r>
            <a:r>
              <a:rPr lang="nl-NL" sz="2400" b="1" kern="0" dirty="0" err="1">
                <a:solidFill>
                  <a:srgbClr val="000000"/>
                </a:solidFill>
              </a:rPr>
              <a:t>YouTube</a:t>
            </a:r>
            <a:r>
              <a:rPr lang="nl-NL" sz="2400" b="1" kern="0" dirty="0">
                <a:solidFill>
                  <a:srgbClr val="000000"/>
                </a:solidFill>
              </a:rPr>
              <a:t>, eBay, … 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15885" y="2669837"/>
            <a:ext cx="771878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communities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snelst groeiende aspect van het internet :</a:t>
            </a:r>
          </a:p>
          <a:p>
            <a:pPr marL="0" marR="0" lvl="1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user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generated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content trekt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surfers aan en bindt hen</a:t>
            </a:r>
            <a:endParaRPr kumimoji="0" lang="nl-BE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1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ook aan het internet; </a:t>
            </a:r>
          </a:p>
          <a:p>
            <a:pPr marL="0" marR="0" lvl="1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BE" sz="2400" b="1" kern="0" dirty="0">
                <a:solidFill>
                  <a:srgbClr val="000000"/>
                </a:solidFill>
              </a:rPr>
              <a:t> </a:t>
            </a:r>
            <a:r>
              <a:rPr lang="nl-BE" sz="2400" b="1" kern="0" dirty="0" smtClean="0">
                <a:solidFill>
                  <a:srgbClr val="000000"/>
                </a:solidFill>
              </a:rPr>
              <a:t>    </a:t>
            </a:r>
            <a:r>
              <a:rPr lang="nl-BE" sz="2400" b="1" kern="0" dirty="0" err="1" smtClean="0">
                <a:solidFill>
                  <a:srgbClr val="000000"/>
                </a:solidFill>
              </a:rPr>
              <a:t>communities</a:t>
            </a:r>
            <a:r>
              <a:rPr lang="nl-BE" sz="2400" b="1" kern="0" dirty="0" smtClean="0">
                <a:solidFill>
                  <a:srgbClr val="000000"/>
                </a:solidFill>
              </a:rPr>
              <a:t> zorgen voor sociale activiteiten en ze</a:t>
            </a:r>
          </a:p>
          <a:p>
            <a:pPr marL="0" marR="0" lvl="1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BE" sz="24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genereren “Word of </a:t>
            </a:r>
            <a:r>
              <a:rPr kumimoji="0" lang="nl-BE" sz="24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Mouth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(WOM)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215885" y="4770879"/>
            <a:ext cx="871103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onderschat de </a:t>
            </a:r>
            <a:r>
              <a:rPr lang="nl-NL" sz="2400" b="1" kern="0" dirty="0" smtClean="0">
                <a:solidFill>
                  <a:srgbClr val="000000"/>
                </a:solidFill>
              </a:rPr>
              <a:t>kracht van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communities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niet !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90% </a:t>
            </a:r>
            <a:r>
              <a:rPr lang="nl-NL" sz="2400" b="1" kern="0" dirty="0" smtClean="0">
                <a:solidFill>
                  <a:srgbClr val="000000"/>
                </a:solidFill>
              </a:rPr>
              <a:t>vinden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WOM de beste, meest betrouwbare informatiebron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2400" b="1" kern="0" dirty="0">
                <a:solidFill>
                  <a:srgbClr val="000000"/>
                </a:solidFill>
              </a:rPr>
              <a:t> </a:t>
            </a:r>
            <a:r>
              <a:rPr lang="nl-NL" sz="2400" b="1" kern="0" dirty="0" smtClean="0">
                <a:solidFill>
                  <a:srgbClr val="000000"/>
                </a:solidFill>
              </a:rPr>
              <a:t>    over producten en diensten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0" name="Afbeelding 9" descr="tell a friend.jpg"/>
          <p:cNvPicPr>
            <a:picLocks noChangeAspect="1"/>
          </p:cNvPicPr>
          <p:nvPr/>
        </p:nvPicPr>
        <p:blipFill>
          <a:blip r:embed="rId3" cstate="print"/>
          <a:srcRect l="3022" t="5208" r="4939" b="7291"/>
          <a:stretch>
            <a:fillRect/>
          </a:stretch>
        </p:blipFill>
        <p:spPr>
          <a:xfrm>
            <a:off x="7828809" y="3248006"/>
            <a:ext cx="1194035" cy="10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eart me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48" y="695521"/>
            <a:ext cx="6693195" cy="4930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63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6" t="12963" r="36585" b="36154"/>
          <a:stretch/>
        </p:blipFill>
        <p:spPr>
          <a:xfrm>
            <a:off x="769433" y="825189"/>
            <a:ext cx="7196141" cy="43601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721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7917" t="14740" r="32666" b="25442"/>
          <a:stretch/>
        </p:blipFill>
        <p:spPr>
          <a:xfrm>
            <a:off x="1067546" y="1417750"/>
            <a:ext cx="7119363" cy="42805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28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4591" y="1278178"/>
            <a:ext cx="908133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merken hebben vaak een emotionele waarde :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als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consumenten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zich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vereenzelvigen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met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een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merk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gebeuren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er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3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dingen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</a:t>
            </a:r>
          </a:p>
          <a:p>
            <a:pPr marL="914400" marR="0" lvl="1" indent="-4572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ze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praten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positiever</a:t>
            </a:r>
            <a:r>
              <a:rPr kumimoji="0" lang="en-GB" sz="20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over het </a:t>
            </a:r>
            <a:r>
              <a:rPr kumimoji="0" lang="en-GB" sz="20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merk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914400" marR="0" lvl="1" indent="-4572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perceptie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van het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merk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verbetert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914400" marR="0" lvl="1" indent="-4572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algemene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resultaten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van het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merk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worden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beter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(Van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Belleghem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2009)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Rounded Rectangle 10"/>
          <p:cNvSpPr/>
          <p:nvPr/>
        </p:nvSpPr>
        <p:spPr>
          <a:xfrm>
            <a:off x="1053994" y="3108160"/>
            <a:ext cx="2965450" cy="419100"/>
          </a:xfrm>
          <a:prstGeom prst="roundRect">
            <a:avLst/>
          </a:prstGeom>
          <a:solidFill>
            <a:srgbClr val="000000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sm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</a:rPr>
              <a:t>Interbrand</a:t>
            </a:r>
            <a:r>
              <a:rPr kumimoji="0" lang="nl-BE" sz="1800" b="1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</a:rPr>
              <a:t> </a:t>
            </a:r>
            <a:r>
              <a:rPr kumimoji="0" lang="nl-BE" sz="1800" b="1" i="0" u="none" strike="noStrike" kern="0" cap="sm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</a:rPr>
              <a:t>2013</a:t>
            </a:r>
            <a:endParaRPr kumimoji="0" lang="nl-BE" sz="1800" b="1" i="0" u="none" strike="noStrike" kern="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6" name="Rounded Rectangle 11"/>
          <p:cNvSpPr/>
          <p:nvPr/>
        </p:nvSpPr>
        <p:spPr>
          <a:xfrm>
            <a:off x="4352817" y="3108160"/>
            <a:ext cx="2965450" cy="419100"/>
          </a:xfrm>
          <a:prstGeom prst="roundRect">
            <a:avLst/>
          </a:prstGeom>
          <a:solidFill>
            <a:srgbClr val="000000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sm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</a:rPr>
              <a:t>Beste</a:t>
            </a:r>
            <a:r>
              <a:rPr kumimoji="0" lang="nl-BE" sz="1800" b="1" i="0" u="none" strike="noStrike" kern="0" cap="small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</a:rPr>
              <a:t> Merken</a:t>
            </a:r>
            <a:r>
              <a:rPr kumimoji="0" lang="nl-BE" sz="1800" b="1" i="0" u="none" strike="noStrike" kern="0" cap="sm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</a:rPr>
              <a:t> </a:t>
            </a:r>
            <a:r>
              <a:rPr kumimoji="0" lang="nl-BE" sz="1800" b="1" i="0" u="none" strike="noStrike" kern="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</a:rPr>
              <a:t>Facebook</a:t>
            </a:r>
          </a:p>
        </p:txBody>
      </p:sp>
      <p:pic>
        <p:nvPicPr>
          <p:cNvPr id="7" name="Picture 16" descr="IB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66813" y="4813111"/>
            <a:ext cx="571492" cy="228597"/>
          </a:xfrm>
          <a:prstGeom prst="rect">
            <a:avLst/>
          </a:prstGeom>
          <a:noFill/>
        </p:spPr>
      </p:pic>
      <p:pic>
        <p:nvPicPr>
          <p:cNvPr id="8" name="Picture 4" descr="The Coca-Cola Recipe REVEALED!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8239" y="3670136"/>
            <a:ext cx="433612" cy="466133"/>
          </a:xfrm>
          <a:prstGeom prst="rect">
            <a:avLst/>
          </a:prstGeom>
          <a:noFill/>
        </p:spPr>
      </p:pic>
      <p:pic>
        <p:nvPicPr>
          <p:cNvPr id="9" name="Picture 4" descr="The Coca-Cola Recipe REVEALED!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35257" y="4495310"/>
            <a:ext cx="433612" cy="466133"/>
          </a:xfrm>
          <a:prstGeom prst="rect">
            <a:avLst/>
          </a:prstGeom>
          <a:noFill/>
        </p:spPr>
      </p:pic>
      <p:pic>
        <p:nvPicPr>
          <p:cNvPr id="10" name="Picture 2" descr="Nutella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67461" y="3884450"/>
            <a:ext cx="571504" cy="571504"/>
          </a:xfrm>
          <a:prstGeom prst="rect">
            <a:avLst/>
          </a:prstGeom>
          <a:noFill/>
        </p:spPr>
      </p:pic>
      <p:pic>
        <p:nvPicPr>
          <p:cNvPr id="11" name="Picture 18" descr="YouTube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 l="3750" t="30000" r="9999" b="36250"/>
          <a:stretch>
            <a:fillRect/>
          </a:stretch>
        </p:blipFill>
        <p:spPr bwMode="auto">
          <a:xfrm>
            <a:off x="4495693" y="4099363"/>
            <a:ext cx="714380" cy="279540"/>
          </a:xfrm>
          <a:prstGeom prst="rect">
            <a:avLst/>
          </a:prstGeom>
          <a:noFill/>
        </p:spPr>
      </p:pic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5290389" y="4527991"/>
            <a:ext cx="1214446" cy="31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72,9 </a:t>
            </a:r>
            <a:r>
              <a:rPr kumimoji="0" lang="nl-B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mio</a:t>
            </a: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fans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281511" y="4099363"/>
            <a:ext cx="1214446" cy="31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76,6 </a:t>
            </a:r>
            <a:r>
              <a:rPr kumimoji="0" lang="nl-B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mio</a:t>
            </a: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fans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5300872" y="5661082"/>
            <a:ext cx="1214446" cy="31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45,1 </a:t>
            </a:r>
            <a:r>
              <a:rPr kumimoji="0" lang="nl-B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mio</a:t>
            </a: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fans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5308144" y="5143683"/>
            <a:ext cx="1214446" cy="31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47,2 </a:t>
            </a:r>
            <a:r>
              <a:rPr kumimoji="0" lang="nl-B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mio</a:t>
            </a: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fans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8" name="Picture 6" descr="Facebook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10007" y="3598698"/>
            <a:ext cx="428628" cy="428628"/>
          </a:xfrm>
          <a:prstGeom prst="rect">
            <a:avLst/>
          </a:prstGeom>
          <a:noFill/>
        </p:spPr>
      </p:pic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5192731" y="3670136"/>
            <a:ext cx="1456640" cy="31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303,7 </a:t>
            </a:r>
            <a:r>
              <a:rPr kumimoji="0" lang="nl-B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mio</a:t>
            </a: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fans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TextBox 5"/>
          <p:cNvSpPr txBox="1">
            <a:spLocks noChangeArrowheads="1"/>
          </p:cNvSpPr>
          <p:nvPr/>
        </p:nvSpPr>
        <p:spPr bwMode="auto">
          <a:xfrm>
            <a:off x="7638965" y="4027326"/>
            <a:ext cx="1214446" cy="31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17,9 </a:t>
            </a:r>
            <a:r>
              <a:rPr kumimoji="0" lang="nl-B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mio</a:t>
            </a:r>
            <a:r>
              <a:rPr kumimoji="0" lang="nl-BE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fans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1" name="Picture 4" descr="Disney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710007" y="5581919"/>
            <a:ext cx="428628" cy="571504"/>
          </a:xfrm>
          <a:prstGeom prst="rect">
            <a:avLst/>
          </a:prstGeom>
          <a:noFill/>
        </p:spPr>
      </p:pic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217014" y="763284"/>
            <a:ext cx="49664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5.5.2. gebruik van sociale media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23" name="Picture 2" descr="http://a2.l3-images.myspacecdn.com/images02/149/c2f45dac348147868cf3eb111ea389ac/l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31" y="5143683"/>
            <a:ext cx="580351" cy="36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www.toptechreviews.net/wp-content/uploads/2010/09/google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3157"/>
          <a:stretch/>
        </p:blipFill>
        <p:spPr bwMode="auto">
          <a:xfrm>
            <a:off x="1963711" y="5198671"/>
            <a:ext cx="777695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i.telegraph.co.uk/multimedia/archive/02318/microsoft-logo_2318464c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0" y="5551677"/>
            <a:ext cx="945430" cy="5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edibleapple.com/wp-content/uploads/2009/04/silver-apple-logo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69" y="4253679"/>
            <a:ext cx="343180" cy="4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5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85720" y="827314"/>
            <a:ext cx="58240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merken hebben een emotionele waarde 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t="10118" r="36971" b="6450"/>
          <a:stretch/>
        </p:blipFill>
        <p:spPr bwMode="auto">
          <a:xfrm>
            <a:off x="2132804" y="1371599"/>
            <a:ext cx="4673438" cy="478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35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t="15359" r="36106" b="12361"/>
          <a:stretch/>
        </p:blipFill>
        <p:spPr bwMode="auto">
          <a:xfrm>
            <a:off x="779186" y="800744"/>
            <a:ext cx="7614316" cy="518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72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steviethek.files.wordpress.com/2007/12/harley-davidson-tatto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630" y="1071564"/>
            <a:ext cx="3421464" cy="3707469"/>
          </a:xfrm>
          <a:prstGeom prst="rect">
            <a:avLst/>
          </a:prstGeom>
          <a:noFill/>
        </p:spPr>
      </p:pic>
      <p:pic>
        <p:nvPicPr>
          <p:cNvPr id="3" name="Picture 4" descr="http://copywritinginbucharest.files.wordpress.com/2010/06/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81497" y="1071563"/>
            <a:ext cx="4612876" cy="2568783"/>
          </a:xfrm>
          <a:prstGeom prst="rect">
            <a:avLst/>
          </a:prstGeom>
          <a:noFill/>
        </p:spPr>
      </p:pic>
      <p:pic>
        <p:nvPicPr>
          <p:cNvPr id="4" name="Picture 6" descr="http://tattoodesigns.mildquotes.com/wp-content/uploads/2008/12/logo-tattoo-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3935" y="3782432"/>
            <a:ext cx="3048000" cy="2286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81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Calibri" charset="0"/>
              </a:rPr>
              <a:t>Leerprogramma</a:t>
            </a:r>
            <a:endParaRPr lang="nl-NL" dirty="0">
              <a:latin typeface="Calibri" charset="0"/>
            </a:endParaRPr>
          </a:p>
        </p:txBody>
      </p:sp>
      <p:sp>
        <p:nvSpPr>
          <p:cNvPr id="15363" name="Tijdelijke aanduiding voor inhoud 2"/>
          <p:cNvSpPr>
            <a:spLocks noGrp="1"/>
          </p:cNvSpPr>
          <p:nvPr>
            <p:ph idx="1"/>
          </p:nvPr>
        </p:nvSpPr>
        <p:spPr>
          <a:xfrm>
            <a:off x="782058" y="1417638"/>
            <a:ext cx="8229600" cy="4525963"/>
          </a:xfrm>
        </p:spPr>
        <p:txBody>
          <a:bodyPr/>
          <a:lstStyle/>
          <a:p>
            <a:r>
              <a:rPr lang="nl-NL" sz="2800" dirty="0" smtClean="0">
                <a:latin typeface="Calibri" charset="0"/>
              </a:rPr>
              <a:t>Week 1: inleiding en hoe begin je er aan</a:t>
            </a:r>
          </a:p>
          <a:p>
            <a:r>
              <a:rPr lang="nl-NL" sz="2800" dirty="0" smtClean="0">
                <a:latin typeface="Calibri" charset="0"/>
              </a:rPr>
              <a:t>Week 2: Website marketing</a:t>
            </a:r>
          </a:p>
          <a:p>
            <a:r>
              <a:rPr lang="nl-NL" sz="2800" dirty="0" smtClean="0">
                <a:latin typeface="Calibri" charset="0"/>
              </a:rPr>
              <a:t>Week 3: SEO (zoekmachines)</a:t>
            </a:r>
          </a:p>
          <a:p>
            <a:r>
              <a:rPr lang="nl-NL" sz="2800" dirty="0" smtClean="0">
                <a:solidFill>
                  <a:srgbClr val="58A618"/>
                </a:solidFill>
                <a:latin typeface="Calibri" charset="0"/>
              </a:rPr>
              <a:t>Week 4: Sociale media</a:t>
            </a:r>
          </a:p>
          <a:p>
            <a:r>
              <a:rPr lang="nl-NL" sz="2800" dirty="0" smtClean="0">
                <a:latin typeface="Calibri" charset="0"/>
              </a:rPr>
              <a:t>Week 5: Meetbaar adverteren</a:t>
            </a:r>
          </a:p>
          <a:p>
            <a:r>
              <a:rPr lang="nl-NL" sz="2800" dirty="0" smtClean="0">
                <a:latin typeface="Calibri" charset="0"/>
              </a:rPr>
              <a:t>Week 6: E-mail marketing</a:t>
            </a:r>
          </a:p>
          <a:p>
            <a:r>
              <a:rPr lang="nl-NL" sz="2800" dirty="0" smtClean="0">
                <a:latin typeface="Calibri" charset="0"/>
              </a:rPr>
              <a:t>Week 7: Mobiele marketing</a:t>
            </a:r>
          </a:p>
          <a:p>
            <a:r>
              <a:rPr lang="nl-NL" sz="2800" dirty="0" smtClean="0">
                <a:latin typeface="Calibri" charset="0"/>
              </a:rPr>
              <a:t>Week 8: Coaching sessie digitaal marketing plan</a:t>
            </a:r>
          </a:p>
          <a:p>
            <a:r>
              <a:rPr lang="nl-NL" sz="2800" dirty="0" smtClean="0">
                <a:latin typeface="Calibri" charset="0"/>
              </a:rPr>
              <a:t>Week 9: presentaties marketing plannen</a:t>
            </a:r>
            <a:endParaRPr lang="nl-NL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55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36210" y="887867"/>
            <a:ext cx="79496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merken moeten sympathie opwekken bij consumenten …</a:t>
            </a:r>
          </a:p>
        </p:txBody>
      </p:sp>
      <p:pic>
        <p:nvPicPr>
          <p:cNvPr id="3" name="Afbeelding 2" descr="Burger-King-vs-Mc-Donalds.jpg"/>
          <p:cNvPicPr>
            <a:picLocks noChangeAspect="1"/>
          </p:cNvPicPr>
          <p:nvPr/>
        </p:nvPicPr>
        <p:blipFill>
          <a:blip r:embed="rId3" cstate="print"/>
          <a:srcRect t="3701" b="7477"/>
          <a:stretch>
            <a:fillRect/>
          </a:stretch>
        </p:blipFill>
        <p:spPr>
          <a:xfrm>
            <a:off x="1476507" y="1493709"/>
            <a:ext cx="6288264" cy="4192176"/>
          </a:xfrm>
          <a:prstGeom prst="rect">
            <a:avLst/>
          </a:prstGeom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62226" y="5685885"/>
            <a:ext cx="89146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help je klanten …. ook als dat betekent dat je ze naar je concurrent moet doorverwijzen ….</a:t>
            </a:r>
          </a:p>
        </p:txBody>
      </p:sp>
    </p:spTree>
    <p:extLst>
      <p:ext uri="{BB962C8B-B14F-4D97-AF65-F5344CB8AC3E}">
        <p14:creationId xmlns:p14="http://schemas.microsoft.com/office/powerpoint/2010/main" val="361803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36210" y="887867"/>
            <a:ext cx="50706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sociale media kunnen je maken</a:t>
            </a:r>
            <a:r>
              <a:rPr kumimoji="0" lang="nl-NL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…</a:t>
            </a:r>
          </a:p>
        </p:txBody>
      </p:sp>
      <p:pic>
        <p:nvPicPr>
          <p:cNvPr id="4" name="Justin Biebers first youtube 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6716" y="1721129"/>
            <a:ext cx="6231357" cy="467351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Afbeelding 4" descr="Schermafbeelding 2014-10-03 om 22.08.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" y="1349532"/>
            <a:ext cx="1935883" cy="27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influx.joueb.com/images/kryptonite_blogst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46" y="1349532"/>
            <a:ext cx="6201705" cy="473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www.online1984.com/socialanalyst/wp-content/uploads/2011/08/Kryptonite-Lock-Fau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1" y="2636912"/>
            <a:ext cx="2110976" cy="139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36210" y="887867"/>
            <a:ext cx="22669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… of kraken !</a:t>
            </a:r>
          </a:p>
        </p:txBody>
      </p:sp>
    </p:spTree>
    <p:extLst>
      <p:ext uri="{BB962C8B-B14F-4D97-AF65-F5344CB8AC3E}">
        <p14:creationId xmlns:p14="http://schemas.microsoft.com/office/powerpoint/2010/main" val="318598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15104" t="14655" r="39062" b="23276"/>
          <a:stretch>
            <a:fillRect/>
          </a:stretch>
        </p:blipFill>
        <p:spPr bwMode="auto">
          <a:xfrm>
            <a:off x="232481" y="394609"/>
            <a:ext cx="5836447" cy="4775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fbeelding 2" descr="Schermafbeelding 2014-10-03 om 21.55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90" y="5024650"/>
            <a:ext cx="4064410" cy="18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6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eenpeace - kitkat - Ask Nestlé CEO to stop buying palm oil from destroyed rainfore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2813" y="1107619"/>
            <a:ext cx="7832498" cy="44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36210" y="887867"/>
            <a:ext cx="33057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6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nog een voorbeeld …</a:t>
            </a:r>
          </a:p>
        </p:txBody>
      </p:sp>
      <p:pic>
        <p:nvPicPr>
          <p:cNvPr id="6" name="dove evolu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5220" y="1453132"/>
            <a:ext cx="3753182" cy="2814887"/>
          </a:xfrm>
          <a:prstGeom prst="rect">
            <a:avLst/>
          </a:prstGeom>
        </p:spPr>
      </p:pic>
      <p:pic>
        <p:nvPicPr>
          <p:cNvPr id="7" name="Dove Evolution Parody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58484" y="2527044"/>
            <a:ext cx="3837648" cy="30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3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t="28757" r="24664" b="17545"/>
          <a:stretch/>
        </p:blipFill>
        <p:spPr bwMode="auto">
          <a:xfrm>
            <a:off x="356854" y="1340768"/>
            <a:ext cx="8277946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Rechte verbindingslijn met pijl 2"/>
          <p:cNvCxnSpPr/>
          <p:nvPr/>
        </p:nvCxnSpPr>
        <p:spPr bwMode="auto">
          <a:xfrm flipV="1">
            <a:off x="5940152" y="4814078"/>
            <a:ext cx="857256" cy="714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4" name="Rechte verbindingslijn met pijl 3"/>
          <p:cNvCxnSpPr/>
          <p:nvPr/>
        </p:nvCxnSpPr>
        <p:spPr bwMode="auto">
          <a:xfrm rot="10800000" flipV="1">
            <a:off x="2771800" y="4077072"/>
            <a:ext cx="357190" cy="2857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" name="Rechte verbindingslijn met pijl 4"/>
          <p:cNvCxnSpPr/>
          <p:nvPr/>
        </p:nvCxnSpPr>
        <p:spPr bwMode="auto">
          <a:xfrm rot="16200000" flipV="1">
            <a:off x="2343171" y="1988270"/>
            <a:ext cx="500066" cy="3571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6" name="Rechte verbindingslijn met pijl 5"/>
          <p:cNvCxnSpPr/>
          <p:nvPr/>
        </p:nvCxnSpPr>
        <p:spPr bwMode="auto">
          <a:xfrm rot="16200000" flipV="1">
            <a:off x="1332210" y="5660678"/>
            <a:ext cx="500066" cy="3571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36210" y="844737"/>
            <a:ext cx="5687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affiliate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marketing kan interessant zijn !</a:t>
            </a:r>
          </a:p>
        </p:txBody>
      </p:sp>
    </p:spTree>
    <p:extLst>
      <p:ext uri="{BB962C8B-B14F-4D97-AF65-F5344CB8AC3E}">
        <p14:creationId xmlns:p14="http://schemas.microsoft.com/office/powerpoint/2010/main" val="9572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chermafbeelding 2014-10-03 om 22.34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61" y="793613"/>
            <a:ext cx="6558696" cy="505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3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25893" t="29412" r="24553" b="9558"/>
          <a:stretch>
            <a:fillRect/>
          </a:stretch>
        </p:blipFill>
        <p:spPr bwMode="auto">
          <a:xfrm>
            <a:off x="1192308" y="1060311"/>
            <a:ext cx="6715172" cy="502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72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25893" t="29412" r="24553" b="11029"/>
          <a:stretch>
            <a:fillRect/>
          </a:stretch>
        </p:blipFill>
        <p:spPr bwMode="auto">
          <a:xfrm>
            <a:off x="1157802" y="890391"/>
            <a:ext cx="6995632" cy="510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499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56749-6BA5-D846-88A6-FCC68724DB48}" type="slidenum">
              <a:rPr lang="en-US"/>
              <a:pPr/>
              <a:t>3</a:t>
            </a:fld>
            <a:endParaRPr lang="en-US"/>
          </a:p>
        </p:txBody>
      </p:sp>
      <p:pic>
        <p:nvPicPr>
          <p:cNvPr id="104449" name="Picture 1"/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485775"/>
            <a:ext cx="2857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5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5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73" y="184547"/>
            <a:ext cx="2857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330" y="2861072"/>
            <a:ext cx="2857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2" y="3572"/>
            <a:ext cx="4149626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68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44742" y="1290631"/>
            <a:ext cx="49391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facebook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geschiedenis (°2004) :</a:t>
            </a:r>
          </a:p>
        </p:txBody>
      </p:sp>
      <p:pic>
        <p:nvPicPr>
          <p:cNvPr id="4" name="Picture 6" descr="Facebook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0231" y="745000"/>
            <a:ext cx="428628" cy="428628"/>
          </a:xfrm>
          <a:prstGeom prst="rect">
            <a:avLst/>
          </a:prstGeom>
          <a:noFill/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79512" y="745000"/>
            <a:ext cx="25282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5.5.3. </a:t>
            </a:r>
            <a:r>
              <a:rPr kumimoji="0" lang="nl-NL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Facebook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6" name="Picture 2" descr="565b235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82" y="1987679"/>
            <a:ext cx="2587650" cy="191078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ce4ae8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5116"/>
            <a:ext cx="2168580" cy="1977782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2e546c8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14442"/>
            <a:ext cx="2304256" cy="188328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5039f5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89041"/>
            <a:ext cx="2592288" cy="178851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Schermafbeelding 2014-10-03 om 22.45.3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13" y="4241374"/>
            <a:ext cx="3242613" cy="171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7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22971" y="898752"/>
            <a:ext cx="783131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facebook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vandaag : + 1,2 miljard actieve gebruikers wereldwijd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(in België : + 5,4 miljoen actieve gebruikers)</a:t>
            </a:r>
          </a:p>
        </p:txBody>
      </p:sp>
      <p:pic>
        <p:nvPicPr>
          <p:cNvPr id="1026" name="Picture 2" descr="Facebook kent groeischeut in aantal gebruik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34" y="1964665"/>
            <a:ext cx="6576649" cy="36338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6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 bwMode="auto">
          <a:xfrm>
            <a:off x="2437549" y="3373225"/>
            <a:ext cx="4857784" cy="214314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20587" y="985855"/>
            <a:ext cx="613373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+ 830 miljoen gebruikers via een mobiel toestel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2971" y="1537658"/>
            <a:ext cx="744979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+/- 55 min/dag op FB, +35 jaar = meest groeiende segment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2971" y="2168495"/>
            <a:ext cx="836831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consumenten willen in contact komen met hun favoriete merken !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2971" y="2737573"/>
            <a:ext cx="424699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wat kun je met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Facebook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doen ?</a:t>
            </a:r>
          </a:p>
        </p:txBody>
      </p:sp>
      <p:pic>
        <p:nvPicPr>
          <p:cNvPr id="8" name="Picture 4" descr="Peter Peet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8584" y="3742557"/>
            <a:ext cx="771063" cy="485770"/>
          </a:xfrm>
          <a:prstGeom prst="rect">
            <a:avLst/>
          </a:prstGeom>
          <a:noFill/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94475" y="3373225"/>
            <a:ext cx="11560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FB profiel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620559" y="3373225"/>
            <a:ext cx="1026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FB groep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 l="20312" t="56035" r="72917" b="31896"/>
          <a:stretch>
            <a:fillRect/>
          </a:stretch>
        </p:blipFill>
        <p:spPr bwMode="auto">
          <a:xfrm>
            <a:off x="998584" y="4659109"/>
            <a:ext cx="796023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025977" y="3373225"/>
            <a:ext cx="20345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FB business pagina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820772" y="4301919"/>
            <a:ext cx="1085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vrienden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2685796" y="4301919"/>
            <a:ext cx="7713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leden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669074" y="4301919"/>
            <a:ext cx="63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fans</a:t>
            </a:r>
          </a:p>
        </p:txBody>
      </p:sp>
      <p:pic>
        <p:nvPicPr>
          <p:cNvPr id="16" name="Picture 7" descr="http://sphotos.ak.fbcdn.net/hphotos-ak-ash1/hs558.ash1/32504_101669249881710_100001159053517_15264_2233130_n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 l="11788" t="2083" r="4223" b="69791"/>
          <a:stretch>
            <a:fillRect/>
          </a:stretch>
        </p:blipFill>
        <p:spPr bwMode="auto">
          <a:xfrm>
            <a:off x="2596300" y="3801853"/>
            <a:ext cx="1055695" cy="500066"/>
          </a:xfrm>
          <a:prstGeom prst="rect">
            <a:avLst/>
          </a:prstGeom>
          <a:noFill/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 cstate="print"/>
          <a:srcRect l="20312" t="56035" r="72917" b="31896"/>
          <a:stretch>
            <a:fillRect/>
          </a:stretch>
        </p:blipFill>
        <p:spPr bwMode="auto">
          <a:xfrm>
            <a:off x="2713096" y="4659109"/>
            <a:ext cx="796023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4" descr="Starbucks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23565" y="3730415"/>
            <a:ext cx="571504" cy="571504"/>
          </a:xfrm>
          <a:prstGeom prst="rect">
            <a:avLst/>
          </a:prstGeom>
          <a:noFill/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/>
          <a:srcRect l="20312" t="56035" r="72917" b="31896"/>
          <a:stretch>
            <a:fillRect/>
          </a:stretch>
        </p:blipFill>
        <p:spPr bwMode="auto">
          <a:xfrm>
            <a:off x="4580689" y="4659109"/>
            <a:ext cx="796023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9" descr="Facebook Places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09515" y="3773294"/>
            <a:ext cx="465165" cy="600063"/>
          </a:xfrm>
          <a:prstGeom prst="rect">
            <a:avLst/>
          </a:prstGeom>
          <a:noFill/>
        </p:spPr>
      </p:pic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6172910" y="3373225"/>
            <a:ext cx="11224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FB places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383586" y="4301919"/>
            <a:ext cx="63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fans</a:t>
            </a:r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 cstate="print"/>
          <a:srcRect l="20312" t="56035" r="72917" b="31896"/>
          <a:stretch>
            <a:fillRect/>
          </a:stretch>
        </p:blipFill>
        <p:spPr bwMode="auto">
          <a:xfrm>
            <a:off x="6295201" y="4659109"/>
            <a:ext cx="796023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10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1" y="1124744"/>
            <a:ext cx="6200736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FB groep</a:t>
            </a:r>
            <a:r>
              <a:rPr kumimoji="0" lang="nl-NL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kan door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iedereen aangemaakt worden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NL" sz="2200" b="1" kern="0" dirty="0">
                <a:solidFill>
                  <a:srgbClr val="000000"/>
                </a:solidFill>
              </a:rPr>
              <a:t> </a:t>
            </a:r>
            <a:r>
              <a:rPr lang="nl-NL" sz="2200" b="1" kern="0" dirty="0" smtClean="0">
                <a:solidFill>
                  <a:srgbClr val="000000"/>
                </a:solidFill>
              </a:rPr>
              <a:t>eender welk onderwerp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aparte ruimte om over gemeenschappelijke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interesses te praten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updates, foto’s &amp; video’s delen, chatten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privacy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settings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per groep aanpassen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member management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beperkt qua omvang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altijd gekoppeld aan één of meerdere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nl-NL" sz="2200" b="1" kern="0" baseline="0" dirty="0" smtClean="0">
                <a:solidFill>
                  <a:srgbClr val="000000"/>
                </a:solidFill>
              </a:rPr>
              <a:t>   profielen</a:t>
            </a:r>
            <a:endParaRPr kumimoji="0" lang="nl-NL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8" t="10625" r="36971" b="4941"/>
          <a:stretch/>
        </p:blipFill>
        <p:spPr bwMode="auto">
          <a:xfrm>
            <a:off x="6252298" y="960841"/>
            <a:ext cx="2528357" cy="2457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4" t="9967" r="42740" b="15567"/>
          <a:stretch/>
        </p:blipFill>
        <p:spPr bwMode="auto">
          <a:xfrm>
            <a:off x="6267457" y="3515765"/>
            <a:ext cx="2513198" cy="2592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09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Facebook </a:t>
            </a:r>
            <a:r>
              <a:rPr lang="nl-BE" dirty="0" err="1" smtClean="0"/>
              <a:t>ads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738" y="1600200"/>
            <a:ext cx="650652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74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1023290"/>
            <a:ext cx="5739072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FB events :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organiseren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van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events, bijeenkomsten, …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uitnodigingen versturen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en opvolgen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aankondigingen versturen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publieke of privé events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10625" r="37163" b="6272"/>
          <a:stretch/>
        </p:blipFill>
        <p:spPr bwMode="auto">
          <a:xfrm>
            <a:off x="5149970" y="2175624"/>
            <a:ext cx="3726906" cy="380116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871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1" y="1030944"/>
            <a:ext cx="5413661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FB business pagina :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publiek profiel : altijd zichtbaar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geïndexeerd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door zoekmachines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geen beperkingen qua omvang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analyses mogelijk : “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Facebook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Insights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aangepaste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landing tabs mogelijk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wedstrijden mogelijk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FB Offers (vroeger : “FB deals”)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FB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(maar niet overdrijven !)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FB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Sponsored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Stories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FB Exchange (real time veiling)   </a:t>
            </a:r>
          </a:p>
        </p:txBody>
      </p:sp>
      <p:pic>
        <p:nvPicPr>
          <p:cNvPr id="3" name="Picture 2" descr="http://sphotos-e.ak.fbcdn.net/hphotos-ak-snc7/476532_10150856062569572_1307112939_o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9" b="8948"/>
          <a:stretch/>
        </p:blipFill>
        <p:spPr bwMode="auto">
          <a:xfrm>
            <a:off x="5982832" y="1511027"/>
            <a:ext cx="2736304" cy="159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scm-l3.technorati.com/12/07/18/70617/Facebook-Ads.gif?t=20120718215426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832" y="3386068"/>
            <a:ext cx="2736304" cy="1218307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dataxu.com/wp-content/uploads/2012/09/Facebook-Exchange-Logo.jp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08" y="4733771"/>
            <a:ext cx="2539951" cy="14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8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979186"/>
            <a:ext cx="54345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lang="nl-NL" sz="2400" b="1" kern="0" dirty="0">
                <a:solidFill>
                  <a:srgbClr val="000000"/>
                </a:solidFill>
              </a:rPr>
              <a:t>FB business pagina :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CCCC">
                    <a:lumMod val="75000"/>
                  </a:srgbClr>
                </a:solidFill>
                <a:effectLst/>
                <a:uLnTx/>
                <a:uFillTx/>
              </a:rPr>
              <a:t>Facebook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7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CCCC">
                    <a:lumMod val="75000"/>
                  </a:srgbClr>
                </a:solidFill>
                <a:effectLst/>
                <a:uLnTx/>
                <a:uFillTx/>
              </a:rPr>
              <a:t>Insights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CCCC">
                  <a:lumMod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3" name="Picture 2" descr="http://techsitio.com/wp-content/uploads/2012/04/facebook-insights.jpg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t="13891" r="3487" b="16221"/>
          <a:stretch/>
        </p:blipFill>
        <p:spPr bwMode="auto">
          <a:xfrm>
            <a:off x="1824799" y="1627257"/>
            <a:ext cx="5809337" cy="4221451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6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1" y="927064"/>
            <a:ext cx="8146782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FB business pagina :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75000"/>
                  </a:srgbClr>
                </a:solidFill>
                <a:effectLst/>
                <a:uLnTx/>
                <a:uFillTx/>
              </a:rPr>
              <a:t>checklist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gebruikt mijn doelgroep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Facebook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waarom zou iemand lid worden van </a:t>
            </a:r>
            <a:r>
              <a:rPr kumimoji="0" lang="nl-NL" sz="22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mijn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pagina ?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welke incentives heb ik voor hen 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wat zijn de doelstellingen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van mijn FB pagina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welke strategie ga ik hiervoor gebruiken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hoe ga ik meten of de pagina succes heeft 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welke (bestaande)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content ga ik op de pagina delen 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welke nieuwe content is nodig 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wie gaat dat allemaal beheren 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online shop ook op de FB pagina plaatsen 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nodige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apps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RSS, connectie met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Flash,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Static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FBML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adsmanager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om analyses van advertentie te krijgen</a:t>
            </a:r>
          </a:p>
        </p:txBody>
      </p:sp>
      <p:pic>
        <p:nvPicPr>
          <p:cNvPr id="3" name="Picture 2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8938" r="43654" b="12360"/>
          <a:stretch/>
        </p:blipFill>
        <p:spPr bwMode="auto">
          <a:xfrm>
            <a:off x="6916251" y="927064"/>
            <a:ext cx="2227749" cy="176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23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34481" y="965626"/>
            <a:ext cx="888576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FB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Places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inchecken op een bepaalde locatie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FB vrienden kunnen zien waar de gebruiker is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+ informatie over de locatie voor bezoekers van de business pagina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5" t="9904" r="44950" b="35130"/>
          <a:stretch/>
        </p:blipFill>
        <p:spPr bwMode="auto">
          <a:xfrm>
            <a:off x="5153654" y="2875537"/>
            <a:ext cx="3273277" cy="265880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4" t="64882" r="37115" b="8668"/>
          <a:stretch/>
        </p:blipFill>
        <p:spPr bwMode="auto">
          <a:xfrm>
            <a:off x="942673" y="2875537"/>
            <a:ext cx="4032449" cy="26585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0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Oval 1"/>
          <p:cNvSpPr>
            <a:spLocks/>
          </p:cNvSpPr>
          <p:nvPr/>
        </p:nvSpPr>
        <p:spPr bwMode="auto">
          <a:xfrm>
            <a:off x="3403997" y="3315891"/>
            <a:ext cx="3721894" cy="4962525"/>
          </a:xfrm>
          <a:prstGeom prst="ellipse">
            <a:avLst/>
          </a:prstGeom>
          <a:solidFill>
            <a:srgbClr val="FCC028"/>
          </a:solidFill>
          <a:ln w="1270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5474" name="Rectangle 2"/>
          <p:cNvSpPr>
            <a:spLocks/>
          </p:cNvSpPr>
          <p:nvPr/>
        </p:nvSpPr>
        <p:spPr bwMode="auto">
          <a:xfrm rot="-5400000">
            <a:off x="-555388" y="5621343"/>
            <a:ext cx="152689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900">
                <a:latin typeface="Helvetica" charset="0"/>
                <a:cs typeface="Helvetica" charset="0"/>
                <a:sym typeface="Helvetica" charset="0"/>
              </a:rPr>
              <a:t>Bron: </a:t>
            </a:r>
            <a:r>
              <a:rPr lang="en-US" sz="900" u="sng">
                <a:latin typeface="Helvetica" charset="0"/>
                <a:cs typeface="Helvetica" charset="0"/>
                <a:sym typeface="Helvetica" charset="0"/>
                <a:hlinkClick r:id="rId2"/>
              </a:rPr>
              <a:t>http://bvlg.blogspot.com</a:t>
            </a:r>
            <a:endParaRPr lang="en-US" sz="900" u="sng"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05475" name="Rectangle 3"/>
          <p:cNvSpPr>
            <a:spLocks/>
          </p:cNvSpPr>
          <p:nvPr/>
        </p:nvSpPr>
        <p:spPr bwMode="auto">
          <a:xfrm>
            <a:off x="100012" y="109538"/>
            <a:ext cx="2271713" cy="838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100">
                <a:latin typeface="Helvetica" charset="0"/>
                <a:cs typeface="Helvetica" charset="0"/>
                <a:sym typeface="Helvetica" charset="0"/>
              </a:rPr>
              <a:t>Social Media in Belgium</a:t>
            </a:r>
          </a:p>
        </p:txBody>
      </p:sp>
      <p:sp>
        <p:nvSpPr>
          <p:cNvPr id="105477" name="Oval 5"/>
          <p:cNvSpPr>
            <a:spLocks/>
          </p:cNvSpPr>
          <p:nvPr/>
        </p:nvSpPr>
        <p:spPr bwMode="auto">
          <a:xfrm>
            <a:off x="1915418" y="853679"/>
            <a:ext cx="4157663" cy="5543550"/>
          </a:xfrm>
          <a:prstGeom prst="ellipse">
            <a:avLst/>
          </a:prstGeom>
          <a:solidFill>
            <a:srgbClr val="FCC028"/>
          </a:solidFill>
          <a:ln w="1270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5478" name="Oval 6"/>
          <p:cNvSpPr>
            <a:spLocks/>
          </p:cNvSpPr>
          <p:nvPr/>
        </p:nvSpPr>
        <p:spPr bwMode="auto">
          <a:xfrm>
            <a:off x="4426446" y="1147763"/>
            <a:ext cx="2271713" cy="3028950"/>
          </a:xfrm>
          <a:prstGeom prst="ellipse">
            <a:avLst/>
          </a:prstGeom>
          <a:solidFill>
            <a:srgbClr val="FCC028"/>
          </a:solidFill>
          <a:ln w="1270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5479" name="Oval 7"/>
          <p:cNvSpPr>
            <a:spLocks/>
          </p:cNvSpPr>
          <p:nvPr/>
        </p:nvSpPr>
        <p:spPr bwMode="auto">
          <a:xfrm>
            <a:off x="3446859" y="2784873"/>
            <a:ext cx="2243138" cy="2993231"/>
          </a:xfrm>
          <a:prstGeom prst="ellipse">
            <a:avLst/>
          </a:prstGeom>
          <a:solidFill>
            <a:srgbClr val="FCC028"/>
          </a:solidFill>
          <a:ln w="1270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5480" name="Oval 8"/>
          <p:cNvSpPr>
            <a:spLocks/>
          </p:cNvSpPr>
          <p:nvPr/>
        </p:nvSpPr>
        <p:spPr bwMode="auto">
          <a:xfrm rot="10800000" flipH="1">
            <a:off x="4336256" y="2225279"/>
            <a:ext cx="1764506" cy="2352675"/>
          </a:xfrm>
          <a:prstGeom prst="ellipse">
            <a:avLst/>
          </a:prstGeom>
          <a:solidFill>
            <a:srgbClr val="FCC028"/>
          </a:solidFill>
          <a:ln w="1270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5481" name="AutoShape 9"/>
          <p:cNvSpPr>
            <a:spLocks/>
          </p:cNvSpPr>
          <p:nvPr/>
        </p:nvSpPr>
        <p:spPr bwMode="auto">
          <a:xfrm>
            <a:off x="1739503" y="-891778"/>
            <a:ext cx="6086475" cy="8114110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noFill/>
          <a:ln w="1270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nl-NL"/>
          </a:p>
        </p:txBody>
      </p:sp>
      <p:pic>
        <p:nvPicPr>
          <p:cNvPr id="1054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543176"/>
            <a:ext cx="659011" cy="878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3" name="Picture 1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48" y="2994422"/>
            <a:ext cx="47148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4" name="Oval 12"/>
          <p:cNvSpPr>
            <a:spLocks/>
          </p:cNvSpPr>
          <p:nvPr/>
        </p:nvSpPr>
        <p:spPr bwMode="auto">
          <a:xfrm>
            <a:off x="3704927" y="1157288"/>
            <a:ext cx="1443038" cy="1924050"/>
          </a:xfrm>
          <a:prstGeom prst="ellipse">
            <a:avLst/>
          </a:prstGeom>
          <a:solidFill>
            <a:srgbClr val="FCC028"/>
          </a:solidFill>
          <a:ln w="1270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pic>
        <p:nvPicPr>
          <p:cNvPr id="105485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08" y="1772841"/>
            <a:ext cx="559892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6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1501379"/>
            <a:ext cx="485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7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53" y="4499373"/>
            <a:ext cx="466130" cy="62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8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806" y="5860256"/>
            <a:ext cx="507206" cy="67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9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319" y="266700"/>
            <a:ext cx="464344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90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261" y="6153150"/>
            <a:ext cx="691158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91" name="Rectangle 19"/>
          <p:cNvSpPr>
            <a:spLocks/>
          </p:cNvSpPr>
          <p:nvPr/>
        </p:nvSpPr>
        <p:spPr bwMode="auto">
          <a:xfrm>
            <a:off x="5935564" y="858336"/>
            <a:ext cx="54118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tabLst>
                <a:tab pos="576072" algn="l"/>
              </a:tabLst>
            </a:pP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10 950 k</a:t>
            </a:r>
          </a:p>
        </p:txBody>
      </p:sp>
      <p:sp>
        <p:nvSpPr>
          <p:cNvPr id="105492" name="Rectangle 20"/>
          <p:cNvSpPr>
            <a:spLocks/>
          </p:cNvSpPr>
          <p:nvPr/>
        </p:nvSpPr>
        <p:spPr bwMode="auto">
          <a:xfrm>
            <a:off x="3007519" y="3306261"/>
            <a:ext cx="4627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tabLst>
                <a:tab pos="576072" algn="l"/>
              </a:tabLst>
            </a:pPr>
            <a:r>
              <a:rPr lang="en-US" sz="1100">
                <a:solidFill>
                  <a:srgbClr val="FFFFFF"/>
                </a:solidFill>
                <a:latin typeface="Helvetica" charset="0"/>
                <a:cs typeface="Helvetica" charset="0"/>
                <a:sym typeface="Helvetica" charset="0"/>
              </a:rPr>
              <a:t>4 984 k</a:t>
            </a:r>
          </a:p>
        </p:txBody>
      </p:sp>
      <p:sp>
        <p:nvSpPr>
          <p:cNvPr id="105493" name="Rectangle 21"/>
          <p:cNvSpPr>
            <a:spLocks/>
          </p:cNvSpPr>
          <p:nvPr/>
        </p:nvSpPr>
        <p:spPr bwMode="auto">
          <a:xfrm>
            <a:off x="5322094" y="6525711"/>
            <a:ext cx="4627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tabLst>
                <a:tab pos="576072" algn="l"/>
              </a:tabLst>
            </a:pPr>
            <a:r>
              <a:rPr lang="en-US" sz="1100">
                <a:solidFill>
                  <a:srgbClr val="FFFFFF"/>
                </a:solidFill>
                <a:latin typeface="Helvetica" charset="0"/>
                <a:cs typeface="Helvetica" charset="0"/>
                <a:sym typeface="Helvetica" charset="0"/>
              </a:rPr>
              <a:t>3 998 k</a:t>
            </a:r>
          </a:p>
        </p:txBody>
      </p:sp>
      <p:sp>
        <p:nvSpPr>
          <p:cNvPr id="105494" name="Rectangle 22"/>
          <p:cNvSpPr>
            <a:spLocks/>
          </p:cNvSpPr>
          <p:nvPr/>
        </p:nvSpPr>
        <p:spPr bwMode="auto">
          <a:xfrm>
            <a:off x="4314825" y="5135061"/>
            <a:ext cx="4627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tabLst>
                <a:tab pos="576072" algn="l"/>
              </a:tabLst>
            </a:pPr>
            <a:r>
              <a:rPr lang="en-US" sz="1100">
                <a:solidFill>
                  <a:srgbClr val="FFFFFF"/>
                </a:solidFill>
                <a:latin typeface="Helvetica" charset="0"/>
                <a:cs typeface="Helvetica" charset="0"/>
                <a:sym typeface="Helvetica" charset="0"/>
              </a:rPr>
              <a:t>1 450 k</a:t>
            </a:r>
          </a:p>
        </p:txBody>
      </p:sp>
      <p:sp>
        <p:nvSpPr>
          <p:cNvPr id="105495" name="Rectangle 23"/>
          <p:cNvSpPr>
            <a:spLocks/>
          </p:cNvSpPr>
          <p:nvPr/>
        </p:nvSpPr>
        <p:spPr bwMode="auto">
          <a:xfrm>
            <a:off x="5572125" y="2153736"/>
            <a:ext cx="46272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tabLst>
                <a:tab pos="576072" algn="l"/>
              </a:tabLst>
            </a:pPr>
            <a:r>
              <a:rPr lang="en-US" sz="1100">
                <a:solidFill>
                  <a:srgbClr val="FFFFFF"/>
                </a:solidFill>
                <a:latin typeface="Helvetica" charset="0"/>
                <a:cs typeface="Helvetica" charset="0"/>
                <a:sym typeface="Helvetica" charset="0"/>
              </a:rPr>
              <a:t>1 495 k</a:t>
            </a:r>
          </a:p>
        </p:txBody>
      </p:sp>
      <p:sp>
        <p:nvSpPr>
          <p:cNvPr id="105496" name="Rectangle 24"/>
          <p:cNvSpPr>
            <a:spLocks/>
          </p:cNvSpPr>
          <p:nvPr/>
        </p:nvSpPr>
        <p:spPr bwMode="auto">
          <a:xfrm>
            <a:off x="5125641" y="3630111"/>
            <a:ext cx="34508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tabLst>
                <a:tab pos="576072" algn="l"/>
              </a:tabLst>
            </a:pPr>
            <a:r>
              <a:rPr lang="en-US" sz="1100">
                <a:solidFill>
                  <a:srgbClr val="FFFFFF"/>
                </a:solidFill>
                <a:latin typeface="Helvetica" charset="0"/>
                <a:cs typeface="Helvetica" charset="0"/>
                <a:sym typeface="Helvetica" charset="0"/>
              </a:rPr>
              <a:t>900 k</a:t>
            </a:r>
          </a:p>
        </p:txBody>
      </p:sp>
      <p:sp>
        <p:nvSpPr>
          <p:cNvPr id="105497" name="Rectangle 25"/>
          <p:cNvSpPr>
            <a:spLocks/>
          </p:cNvSpPr>
          <p:nvPr/>
        </p:nvSpPr>
        <p:spPr bwMode="auto">
          <a:xfrm>
            <a:off x="4250531" y="2468061"/>
            <a:ext cx="34508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tabLst>
                <a:tab pos="576072" algn="l"/>
              </a:tabLst>
            </a:pPr>
            <a:r>
              <a:rPr lang="en-US" sz="1100">
                <a:solidFill>
                  <a:srgbClr val="FFFFFF"/>
                </a:solidFill>
                <a:latin typeface="Helvetica" charset="0"/>
                <a:cs typeface="Helvetica" charset="0"/>
                <a:sym typeface="Helvetica" charset="0"/>
              </a:rPr>
              <a:t>600 k</a:t>
            </a:r>
          </a:p>
        </p:txBody>
      </p:sp>
    </p:spTree>
    <p:extLst>
      <p:ext uri="{BB962C8B-B14F-4D97-AF65-F5344CB8AC3E}">
        <p14:creationId xmlns:p14="http://schemas.microsoft.com/office/powerpoint/2010/main" val="366072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5" t="14645" r="23462" b="8048"/>
          <a:stretch/>
        </p:blipFill>
        <p:spPr bwMode="auto">
          <a:xfrm>
            <a:off x="1024644" y="848697"/>
            <a:ext cx="7021355" cy="5121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al 6"/>
          <p:cNvSpPr/>
          <p:nvPr/>
        </p:nvSpPr>
        <p:spPr bwMode="auto">
          <a:xfrm>
            <a:off x="4963233" y="2720906"/>
            <a:ext cx="1214446" cy="5000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8" name="Ovaal 7"/>
          <p:cNvSpPr/>
          <p:nvPr/>
        </p:nvSpPr>
        <p:spPr bwMode="auto">
          <a:xfrm>
            <a:off x="557168" y="4953154"/>
            <a:ext cx="1643074" cy="64294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9" name="Ovaal 8"/>
          <p:cNvSpPr/>
          <p:nvPr/>
        </p:nvSpPr>
        <p:spPr bwMode="auto">
          <a:xfrm>
            <a:off x="2789416" y="3220972"/>
            <a:ext cx="1224136" cy="70344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10" name="Ovaal 9"/>
          <p:cNvSpPr/>
          <p:nvPr/>
        </p:nvSpPr>
        <p:spPr bwMode="auto">
          <a:xfrm>
            <a:off x="5165680" y="3945042"/>
            <a:ext cx="1224136" cy="70344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27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16667" t="13793" r="19791" b="14655"/>
          <a:stretch>
            <a:fillRect/>
          </a:stretch>
        </p:blipFill>
        <p:spPr bwMode="auto">
          <a:xfrm>
            <a:off x="785786" y="793115"/>
            <a:ext cx="7643834" cy="520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al 2"/>
          <p:cNvSpPr/>
          <p:nvPr/>
        </p:nvSpPr>
        <p:spPr bwMode="auto">
          <a:xfrm>
            <a:off x="571472" y="2864817"/>
            <a:ext cx="1714512" cy="5000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2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881499"/>
            <a:ext cx="785984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 manieren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een business pagina te promoten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(zonder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 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000364" y="1430891"/>
            <a:ext cx="26084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 # 1 : “word een fan”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5" t="13935" r="23461" b="30763"/>
          <a:stretch/>
        </p:blipFill>
        <p:spPr bwMode="auto">
          <a:xfrm>
            <a:off x="1171545" y="2107693"/>
            <a:ext cx="6800909" cy="356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hoek 4"/>
          <p:cNvSpPr/>
          <p:nvPr/>
        </p:nvSpPr>
        <p:spPr bwMode="auto">
          <a:xfrm>
            <a:off x="5076056" y="3835885"/>
            <a:ext cx="1000132" cy="357190"/>
          </a:xfrm>
          <a:prstGeom prst="rect">
            <a:avLst/>
          </a:prstGeom>
          <a:solidFill>
            <a:srgbClr val="FFFF00">
              <a:alpha val="3400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99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408835" y="1498385"/>
            <a:ext cx="438132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 # 2 : een pagina met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 anderen delen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3333FF">
                  <a:lumMod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8" t="18040" r="36827" b="37337"/>
          <a:stretch/>
        </p:blipFill>
        <p:spPr bwMode="auto">
          <a:xfrm>
            <a:off x="1274251" y="2334987"/>
            <a:ext cx="6030752" cy="32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2" t="27189" r="51442" b="61539"/>
          <a:stretch/>
        </p:blipFill>
        <p:spPr bwMode="auto">
          <a:xfrm>
            <a:off x="7394931" y="2327152"/>
            <a:ext cx="1389185" cy="11166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hoek 4"/>
          <p:cNvSpPr/>
          <p:nvPr/>
        </p:nvSpPr>
        <p:spPr bwMode="auto">
          <a:xfrm>
            <a:off x="5450715" y="4639243"/>
            <a:ext cx="1143008" cy="357190"/>
          </a:xfrm>
          <a:prstGeom prst="rect">
            <a:avLst/>
          </a:prstGeom>
          <a:solidFill>
            <a:srgbClr val="FFFF00">
              <a:alpha val="3400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cxnSp>
        <p:nvCxnSpPr>
          <p:cNvPr id="6" name="Rechte verbindingslijn met pijl 5"/>
          <p:cNvCxnSpPr/>
          <p:nvPr/>
        </p:nvCxnSpPr>
        <p:spPr bwMode="auto">
          <a:xfrm flipH="1" flipV="1">
            <a:off x="5234691" y="3199084"/>
            <a:ext cx="1080120" cy="1440159"/>
          </a:xfrm>
          <a:prstGeom prst="straightConnector1">
            <a:avLst/>
          </a:prstGeom>
          <a:solidFill>
            <a:srgbClr val="00CC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7" name="Rechte verbindingslijn met pijl 6"/>
          <p:cNvCxnSpPr>
            <a:endCxn id="4" idx="1"/>
          </p:cNvCxnSpPr>
          <p:nvPr/>
        </p:nvCxnSpPr>
        <p:spPr bwMode="auto">
          <a:xfrm flipV="1">
            <a:off x="5234691" y="2885464"/>
            <a:ext cx="2160240" cy="169603"/>
          </a:xfrm>
          <a:prstGeom prst="straightConnector1">
            <a:avLst/>
          </a:prstGeom>
          <a:solidFill>
            <a:srgbClr val="00CCCC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14282" y="881499"/>
            <a:ext cx="785984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5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 manieren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een business pagina te promoten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(zonder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 :</a:t>
            </a:r>
          </a:p>
        </p:txBody>
      </p:sp>
    </p:spTree>
    <p:extLst>
      <p:ext uri="{BB962C8B-B14F-4D97-AF65-F5344CB8AC3E}">
        <p14:creationId xmlns:p14="http://schemas.microsoft.com/office/powerpoint/2010/main" val="16313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881499"/>
            <a:ext cx="785984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 manieren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een business pagina te promoten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(zonder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 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17670" y="1569353"/>
            <a:ext cx="680827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 # 3 : laat gebruikers foto’s, video’s, … delen op je pagina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8" t="30339" r="37212" b="2160"/>
          <a:stretch/>
        </p:blipFill>
        <p:spPr bwMode="auto">
          <a:xfrm>
            <a:off x="2412877" y="2204649"/>
            <a:ext cx="4641039" cy="385746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25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881499"/>
            <a:ext cx="785984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 manieren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een business pagina te promoten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(zonder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 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061225" y="1465403"/>
            <a:ext cx="716574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 # 4 : gebruik FB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places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 zodat fans aan hun vrienden kunnen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200" b="1" kern="0" dirty="0" smtClean="0">
                <a:solidFill>
                  <a:srgbClr val="3333FF">
                    <a:lumMod val="75000"/>
                  </a:srgbClr>
                </a:solidFill>
              </a:rPr>
              <a:t>tonen dat ze bij jou zijn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3333FF">
                  <a:lumMod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6" t="10625" r="30433" b="6272"/>
          <a:stretch/>
        </p:blipFill>
        <p:spPr bwMode="auto">
          <a:xfrm>
            <a:off x="2282001" y="2243029"/>
            <a:ext cx="4392488" cy="385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hoek 4"/>
          <p:cNvSpPr/>
          <p:nvPr/>
        </p:nvSpPr>
        <p:spPr bwMode="auto">
          <a:xfrm>
            <a:off x="1926521" y="3573454"/>
            <a:ext cx="1143008" cy="357190"/>
          </a:xfrm>
          <a:prstGeom prst="rect">
            <a:avLst/>
          </a:prstGeom>
          <a:solidFill>
            <a:srgbClr val="FFFF00">
              <a:alpha val="3400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7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881499"/>
            <a:ext cx="785984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 manieren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een business pagina te promoten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(zonder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 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732622" y="1456776"/>
            <a:ext cx="32960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 # 5 : integreer je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webshop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3333FF">
                  <a:lumMod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t="9402" r="33240" b="12821"/>
          <a:stretch/>
        </p:blipFill>
        <p:spPr bwMode="auto">
          <a:xfrm>
            <a:off x="405112" y="2438868"/>
            <a:ext cx="3971967" cy="251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hoek 4"/>
          <p:cNvSpPr/>
          <p:nvPr/>
        </p:nvSpPr>
        <p:spPr bwMode="auto">
          <a:xfrm>
            <a:off x="2333647" y="3663550"/>
            <a:ext cx="1143008" cy="357190"/>
          </a:xfrm>
          <a:prstGeom prst="rect">
            <a:avLst/>
          </a:prstGeom>
          <a:solidFill>
            <a:srgbClr val="FFFF00">
              <a:alpha val="3400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4" t="10625" r="52019" b="39734"/>
          <a:stretch/>
        </p:blipFill>
        <p:spPr bwMode="auto">
          <a:xfrm>
            <a:off x="4860032" y="2438868"/>
            <a:ext cx="3364786" cy="3059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hthoek 6"/>
          <p:cNvSpPr/>
          <p:nvPr/>
        </p:nvSpPr>
        <p:spPr bwMode="auto">
          <a:xfrm>
            <a:off x="4860032" y="2654892"/>
            <a:ext cx="1143008" cy="357190"/>
          </a:xfrm>
          <a:prstGeom prst="rect">
            <a:avLst/>
          </a:prstGeom>
          <a:solidFill>
            <a:srgbClr val="FFFF00">
              <a:alpha val="34000"/>
            </a:srgb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14282" y="860313"/>
            <a:ext cx="21964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5.5.4. </a:t>
            </a:r>
            <a:r>
              <a:rPr kumimoji="0" lang="nl-NL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Twitter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3" name="Picture 2" descr="https://twitter.com/images/resources/twitter-bird-white-on-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105" y="861857"/>
            <a:ext cx="497776" cy="49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0" t="14682" r="43759" b="25011"/>
          <a:stretch/>
        </p:blipFill>
        <p:spPr bwMode="auto">
          <a:xfrm>
            <a:off x="350378" y="1777607"/>
            <a:ext cx="377250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2.bp.blogspot.com/-tMf0lAscm6c/TymdM0u7ysI/AAAAAAAAGBo/Od4P4CK4fwU/s1600/twitterinbelgie-cumulatie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229593"/>
            <a:ext cx="4725861" cy="293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34431" y="1765312"/>
            <a:ext cx="7670690" cy="283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waarvoor kan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gebruikt worden ?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klantenrelaties / klantenservice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crisis management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reputatiemanagement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eventmanagement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non-profit / fundraising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productpromoties en verkoop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interne communicatie : gebruik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Tweets.Private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of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Yammer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50322" y="886964"/>
            <a:ext cx="78149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lang="nl-NL" sz="2400" b="1" kern="0" dirty="0" smtClean="0">
                <a:solidFill>
                  <a:srgbClr val="000000"/>
                </a:solidFill>
              </a:rPr>
              <a:t>deel van een bredere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communicatiestrategie met andere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(sociale) media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50322" y="4564624"/>
            <a:ext cx="838402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medewerkers moeten degelijke opleiding krijgen</a:t>
            </a:r>
            <a:r>
              <a:rPr kumimoji="0" lang="nl-NL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over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2400" b="1" kern="0" baseline="0" dirty="0" smtClean="0">
                <a:solidFill>
                  <a:srgbClr val="000000"/>
                </a:solidFill>
              </a:rPr>
              <a:t>     hoe</a:t>
            </a:r>
            <a:r>
              <a:rPr lang="nl-NL" sz="2400" b="1" kern="0" dirty="0" smtClean="0">
                <a:solidFill>
                  <a:srgbClr val="000000"/>
                </a:solidFill>
              </a:rPr>
              <a:t> ze met </a:t>
            </a:r>
            <a:r>
              <a:rPr lang="nl-NL" sz="2400" b="1" kern="0" dirty="0" err="1" smtClean="0">
                <a:solidFill>
                  <a:srgbClr val="000000"/>
                </a:solidFill>
              </a:rPr>
              <a:t>tweets</a:t>
            </a:r>
            <a:r>
              <a:rPr lang="nl-NL" sz="2400" b="1" kern="0" dirty="0" smtClean="0">
                <a:solidFill>
                  <a:srgbClr val="000000"/>
                </a:solidFill>
              </a:rPr>
              <a:t> moeten omgaan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50322" y="5398226"/>
            <a:ext cx="58112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volg zowel positieve als negatieve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tweets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207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50322" y="973192"/>
            <a:ext cx="86517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zoekfuncties om na te gaan wat mensen over je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merk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tweeten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Search.Twitter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–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TweetScan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-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Tweetdeck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 descr="TweetDeck samp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"/>
          <a:stretch/>
        </p:blipFill>
        <p:spPr bwMode="auto">
          <a:xfrm>
            <a:off x="4355976" y="2057379"/>
            <a:ext cx="3816424" cy="368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2" t="11843" r="21220" b="7641"/>
          <a:stretch/>
        </p:blipFill>
        <p:spPr bwMode="auto">
          <a:xfrm>
            <a:off x="835347" y="2058123"/>
            <a:ext cx="2818802" cy="3688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35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53B05-DAC3-AC4B-BB7E-85771EEE7A46}" type="slidenum">
              <a:rPr lang="en-US"/>
              <a:pPr/>
              <a:t>5</a:t>
            </a:fld>
            <a:endParaRPr lang="en-US"/>
          </a:p>
        </p:txBody>
      </p:sp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439" y="1891903"/>
            <a:ext cx="3857625" cy="442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De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Social Customer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106499" name="AutoShape 3"/>
          <p:cNvSpPr>
            <a:spLocks/>
          </p:cNvSpPr>
          <p:nvPr/>
        </p:nvSpPr>
        <p:spPr bwMode="auto">
          <a:xfrm rot="-811238">
            <a:off x="5629275" y="1619250"/>
            <a:ext cx="392906" cy="523875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6500" name="AutoShape 4"/>
          <p:cNvSpPr>
            <a:spLocks/>
          </p:cNvSpPr>
          <p:nvPr/>
        </p:nvSpPr>
        <p:spPr bwMode="auto">
          <a:xfrm rot="-811238">
            <a:off x="5219403" y="1750219"/>
            <a:ext cx="392906" cy="523875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6501" name="AutoShape 5"/>
          <p:cNvSpPr>
            <a:spLocks/>
          </p:cNvSpPr>
          <p:nvPr/>
        </p:nvSpPr>
        <p:spPr bwMode="auto">
          <a:xfrm rot="-811238">
            <a:off x="6038255" y="1487091"/>
            <a:ext cx="392906" cy="523875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6502" name="AutoShape 6"/>
          <p:cNvSpPr>
            <a:spLocks/>
          </p:cNvSpPr>
          <p:nvPr/>
        </p:nvSpPr>
        <p:spPr bwMode="auto">
          <a:xfrm rot="-811238">
            <a:off x="5614988" y="5185172"/>
            <a:ext cx="392906" cy="523875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6503" name="AutoShape 7"/>
          <p:cNvSpPr>
            <a:spLocks/>
          </p:cNvSpPr>
          <p:nvPr/>
        </p:nvSpPr>
        <p:spPr bwMode="auto">
          <a:xfrm rot="-811238">
            <a:off x="5205115" y="5317331"/>
            <a:ext cx="392906" cy="523875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6504" name="AutoShape 8"/>
          <p:cNvSpPr>
            <a:spLocks/>
          </p:cNvSpPr>
          <p:nvPr/>
        </p:nvSpPr>
        <p:spPr bwMode="auto">
          <a:xfrm rot="-811238">
            <a:off x="3736181" y="5185172"/>
            <a:ext cx="392906" cy="523875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6505" name="AutoShape 9"/>
          <p:cNvSpPr>
            <a:spLocks/>
          </p:cNvSpPr>
          <p:nvPr/>
        </p:nvSpPr>
        <p:spPr bwMode="auto">
          <a:xfrm rot="-811238">
            <a:off x="3326309" y="5317331"/>
            <a:ext cx="392906" cy="523875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6506" name="AutoShape 10"/>
          <p:cNvSpPr>
            <a:spLocks/>
          </p:cNvSpPr>
          <p:nvPr/>
        </p:nvSpPr>
        <p:spPr bwMode="auto">
          <a:xfrm rot="-811238">
            <a:off x="4146054" y="5054204"/>
            <a:ext cx="392906" cy="523875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6507" name="AutoShape 11"/>
          <p:cNvSpPr>
            <a:spLocks/>
          </p:cNvSpPr>
          <p:nvPr/>
        </p:nvSpPr>
        <p:spPr bwMode="auto">
          <a:xfrm rot="-811238">
            <a:off x="3326309" y="1831181"/>
            <a:ext cx="392906" cy="523875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nl-NL"/>
          </a:p>
        </p:txBody>
      </p:sp>
      <p:sp>
        <p:nvSpPr>
          <p:cNvPr id="106508" name="Rectangle 12"/>
          <p:cNvSpPr>
            <a:spLocks/>
          </p:cNvSpPr>
          <p:nvPr/>
        </p:nvSpPr>
        <p:spPr bwMode="auto">
          <a:xfrm>
            <a:off x="135731" y="2028825"/>
            <a:ext cx="250031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336042" indent="-336042">
              <a:spcBef>
                <a:spcPts val="2205"/>
              </a:spcBef>
              <a:buClr>
                <a:srgbClr val="000000"/>
              </a:buClr>
              <a:buSzPct val="171000"/>
              <a:buFont typeface="Helvetica" charset="0"/>
              <a:buChar char="•"/>
            </a:pP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Een LATENTE nood OPWEKKEN staat haaks op de on-demand filosofie van sociale media</a:t>
            </a:r>
          </a:p>
          <a:p>
            <a:pPr marL="336042" indent="-336042">
              <a:spcBef>
                <a:spcPts val="2205"/>
              </a:spcBef>
              <a:buClr>
                <a:srgbClr val="000000"/>
              </a:buClr>
              <a:buSzPct val="171000"/>
              <a:buFont typeface="Helvetica" charset="0"/>
              <a:buChar char="•"/>
            </a:pP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Geraak </a:t>
            </a:r>
            <a:r>
              <a:rPr lang="ja-JP" altLang="en-US" sz="1100">
                <a:latin typeface="Arial"/>
                <a:cs typeface="Lucida Grande" charset="0"/>
                <a:sym typeface="Lucida Grande" charset="0"/>
              </a:rPr>
              <a:t>“</a:t>
            </a: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casual conversation</a:t>
            </a:r>
            <a:r>
              <a:rPr lang="ja-JP" altLang="en-US" sz="1100">
                <a:latin typeface="Arial"/>
                <a:cs typeface="Lucida Grande" charset="0"/>
                <a:sym typeface="Lucida Grande" charset="0"/>
              </a:rPr>
              <a:t>”</a:t>
            </a: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 geraken</a:t>
            </a:r>
          </a:p>
        </p:txBody>
      </p:sp>
      <p:sp>
        <p:nvSpPr>
          <p:cNvPr id="106509" name="Rectangle 13"/>
          <p:cNvSpPr>
            <a:spLocks/>
          </p:cNvSpPr>
          <p:nvPr/>
        </p:nvSpPr>
        <p:spPr bwMode="auto">
          <a:xfrm>
            <a:off x="6507956" y="2057400"/>
            <a:ext cx="250031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336042" indent="-336042">
              <a:spcBef>
                <a:spcPts val="2205"/>
              </a:spcBef>
              <a:buClr>
                <a:srgbClr val="000000"/>
              </a:buClr>
              <a:buSzPct val="171000"/>
              <a:buFont typeface="Helvetica" charset="0"/>
              <a:buChar char="•"/>
            </a:pP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VINDBAAR op sociale media</a:t>
            </a:r>
          </a:p>
          <a:p>
            <a:pPr marL="336042" indent="-336042">
              <a:spcBef>
                <a:spcPts val="2205"/>
              </a:spcBef>
              <a:buClr>
                <a:srgbClr val="000000"/>
              </a:buClr>
              <a:buSzPct val="171000"/>
              <a:buFont typeface="Helvetica" charset="0"/>
              <a:buChar char="•"/>
            </a:pP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LUISTEREN, om te kunnen REAGEREN</a:t>
            </a:r>
          </a:p>
          <a:p>
            <a:pPr marL="336042" indent="-336042">
              <a:spcBef>
                <a:spcPts val="2205"/>
              </a:spcBef>
              <a:buClr>
                <a:srgbClr val="000000"/>
              </a:buClr>
              <a:buSzPct val="171000"/>
              <a:buFont typeface="Helvetica" charset="0"/>
              <a:buChar char="•"/>
            </a:pP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ZOEKEN en SOCIAL, één strijd</a:t>
            </a:r>
          </a:p>
        </p:txBody>
      </p:sp>
      <p:sp>
        <p:nvSpPr>
          <p:cNvPr id="106510" name="Rectangle 14"/>
          <p:cNvSpPr>
            <a:spLocks/>
          </p:cNvSpPr>
          <p:nvPr/>
        </p:nvSpPr>
        <p:spPr bwMode="auto">
          <a:xfrm>
            <a:off x="6507956" y="4800600"/>
            <a:ext cx="2500313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336042" indent="-336042">
              <a:spcBef>
                <a:spcPts val="2205"/>
              </a:spcBef>
              <a:buClr>
                <a:srgbClr val="000000"/>
              </a:buClr>
              <a:buSzPct val="171000"/>
              <a:buFont typeface="Helvetica" charset="0"/>
              <a:buChar char="•"/>
            </a:pP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Integreer social media in de je e-commerce omgeving.</a:t>
            </a:r>
          </a:p>
          <a:p>
            <a:pPr marL="336042" indent="-336042">
              <a:spcBef>
                <a:spcPts val="2205"/>
              </a:spcBef>
              <a:buClr>
                <a:srgbClr val="000000"/>
              </a:buClr>
              <a:buSzPct val="171000"/>
              <a:buFont typeface="Helvetica" charset="0"/>
              <a:buChar char="•"/>
            </a:pP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Mobiele media brengen social media op de winkelvloer.</a:t>
            </a:r>
          </a:p>
        </p:txBody>
      </p:sp>
      <p:sp>
        <p:nvSpPr>
          <p:cNvPr id="106511" name="Rectangle 15"/>
          <p:cNvSpPr>
            <a:spLocks/>
          </p:cNvSpPr>
          <p:nvPr/>
        </p:nvSpPr>
        <p:spPr bwMode="auto">
          <a:xfrm>
            <a:off x="128587" y="4894660"/>
            <a:ext cx="27574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336042" indent="-336042">
              <a:spcBef>
                <a:spcPts val="2205"/>
              </a:spcBef>
              <a:buClr>
                <a:srgbClr val="000000"/>
              </a:buClr>
              <a:buSzPct val="171000"/>
              <a:buFont typeface="Helvetica" charset="0"/>
              <a:buChar char="•"/>
            </a:pP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Opportuniteit voor CONVERSATIE</a:t>
            </a:r>
          </a:p>
          <a:p>
            <a:pPr marL="336042" indent="-336042">
              <a:spcBef>
                <a:spcPts val="2205"/>
              </a:spcBef>
              <a:buClr>
                <a:srgbClr val="000000"/>
              </a:buClr>
              <a:buSzPct val="171000"/>
              <a:buFont typeface="Helvetica" charset="0"/>
              <a:buChar char="•"/>
            </a:pPr>
            <a:r>
              <a:rPr lang="en-US" sz="1100">
                <a:latin typeface="Helvetica" charset="0"/>
                <a:cs typeface="Helvetica" charset="0"/>
                <a:sym typeface="Helvetica" charset="0"/>
              </a:rPr>
              <a:t>LUISTEREN, SOCIALE OBJECTEN creëren, AANRADERS verwennen</a:t>
            </a:r>
          </a:p>
        </p:txBody>
      </p:sp>
    </p:spTree>
    <p:extLst>
      <p:ext uri="{BB962C8B-B14F-4D97-AF65-F5344CB8AC3E}">
        <p14:creationId xmlns:p14="http://schemas.microsoft.com/office/powerpoint/2010/main" val="1953866202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3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52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animBg="1"/>
      <p:bldP spid="106500" grpId="0" animBg="1"/>
      <p:bldP spid="106501" grpId="0" animBg="1"/>
      <p:bldP spid="106502" grpId="0" animBg="1"/>
      <p:bldP spid="106503" grpId="0" animBg="1"/>
      <p:bldP spid="106504" grpId="0" animBg="1"/>
      <p:bldP spid="106505" grpId="0" animBg="1"/>
      <p:bldP spid="106506" grpId="0" animBg="1"/>
      <p:bldP spid="106507" grpId="0" animBg="1"/>
      <p:bldP spid="106508" grpId="0" autoUpdateAnimBg="0"/>
      <p:bldP spid="106509" grpId="0" autoUpdateAnimBg="0"/>
      <p:bldP spid="106510" grpId="0" autoUpdateAnimBg="0"/>
      <p:bldP spid="106511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51520" y="1408237"/>
            <a:ext cx="33009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antwoord op vragen !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67411" y="904181"/>
            <a:ext cx="68275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laat je volgers weten dat je naar hun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kijkt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68609" y="1912293"/>
            <a:ext cx="8658139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crisis : </a:t>
            </a: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140 karakters = onvoldoende om je verhaal te vertellen :</a:t>
            </a:r>
          </a:p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   gebruik afzonderlijke website of blog, link hiernaar in je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leg hier uit wat je doet om het probleem op te lossen en te  </a:t>
            </a:r>
          </a:p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   voorkomen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dat het opnieuw gebeurt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wees kordaat : eerste 24 u zijn cruciaal in je communicatie</a:t>
            </a:r>
            <a:endParaRPr kumimoji="0" lang="nl-NL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8609" y="4071372"/>
            <a:ext cx="87831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volg zelf andere opinieleiders in je branche : waar praten zij over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en meng je in die conversatie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67411" y="4865782"/>
            <a:ext cx="51347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 regelmatig : goed voor SEO !</a:t>
            </a:r>
          </a:p>
        </p:txBody>
      </p:sp>
    </p:spTree>
    <p:extLst>
      <p:ext uri="{BB962C8B-B14F-4D97-AF65-F5344CB8AC3E}">
        <p14:creationId xmlns:p14="http://schemas.microsoft.com/office/powerpoint/2010/main" val="9378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50322" y="1096039"/>
            <a:ext cx="9288120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events : </a:t>
            </a: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creëer een event-specifieke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hashtag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#event2013); ga na welke</a:t>
            </a:r>
          </a:p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   andere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hashtags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nog gebruikt worden voor het event</a:t>
            </a: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enkel nuttige en zinvolle dingen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ivm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je event</a:t>
            </a: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organiseer fysieke “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-ups” waar aanwezigen samen kunnen </a:t>
            </a:r>
          </a:p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   om te netwerken</a:t>
            </a:r>
            <a:endParaRPr kumimoji="0" lang="nl-NL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90522" y="3382738"/>
            <a:ext cx="8161209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promoties en verkoop :</a:t>
            </a: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regelmatig (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2x/dag), maar overdrijf niet</a:t>
            </a: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promoot kortingen en coupons</a:t>
            </a: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nl-NL" sz="2200" b="1" kern="0" dirty="0" smtClean="0">
                <a:solidFill>
                  <a:srgbClr val="000000"/>
                </a:solidFill>
              </a:rPr>
              <a:t>maak een e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xclusief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aanbod voor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trouwe volgers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nl-NL" sz="2200" b="1" kern="0" dirty="0">
                <a:solidFill>
                  <a:srgbClr val="000000"/>
                </a:solidFill>
              </a:rPr>
              <a:t>a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ntwoord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op alle vragen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zoniet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nl-NL" sz="2200" b="1" kern="0" dirty="0" smtClean="0">
                <a:solidFill>
                  <a:srgbClr val="000000"/>
                </a:solidFill>
              </a:rPr>
              <a:t>riskeer je om een spamimago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   te krijgen</a:t>
            </a:r>
            <a:endParaRPr kumimoji="0" lang="nl-NL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373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63638" y="1042019"/>
            <a:ext cx="54152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niet panikeren indien “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twitter-jacked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64836" y="1679330"/>
            <a:ext cx="874630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niets over klanten, medewerkers, vrienden, … wat ze best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niet te zien krijgen …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63638" y="2622338"/>
            <a:ext cx="3898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wees niet saai in je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tweets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3638" y="3241804"/>
            <a:ext cx="57663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tweet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niet over je alledaagse bezigheden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63638" y="3905658"/>
            <a:ext cx="70471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niet voor pure reclamedoeleinden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63638" y="4632642"/>
            <a:ext cx="87222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registreer variaties op je merknaam om je te beschermen tegen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“brand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jacking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(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Nike –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Nikeshoes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– Nikeshirts - …)</a:t>
            </a:r>
          </a:p>
        </p:txBody>
      </p:sp>
    </p:spTree>
    <p:extLst>
      <p:ext uri="{BB962C8B-B14F-4D97-AF65-F5344CB8AC3E}">
        <p14:creationId xmlns:p14="http://schemas.microsoft.com/office/powerpoint/2010/main" val="344606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50322" y="992486"/>
            <a:ext cx="34227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hulpmiddelen 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027823" y="1533129"/>
            <a:ext cx="487825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nl-NL" sz="22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Search.Twitter</a:t>
            </a:r>
            <a:r>
              <a:rPr kumimoji="0" lang="nl-NL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zoekmachine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021466" y="2274695"/>
            <a:ext cx="674896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nl-NL" sz="22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TweetDeck</a:t>
            </a:r>
            <a:r>
              <a:rPr kumimoji="0" lang="nl-NL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desktop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app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nl-NL" sz="2200" b="1" kern="0" dirty="0">
                <a:solidFill>
                  <a:srgbClr val="000000"/>
                </a:solidFill>
              </a:rPr>
              <a:t>om volgers te rangschikken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in verschillende groepen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21466" y="3282807"/>
            <a:ext cx="683552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nl-NL" sz="22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TwitPic</a:t>
            </a:r>
            <a:r>
              <a:rPr kumimoji="0" lang="nl-NL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verbindt de camera van je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smartphone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met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(via email of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via website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99035" y="4362927"/>
            <a:ext cx="6476453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nl-NL" sz="22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Tweet</a:t>
            </a:r>
            <a:r>
              <a:rPr kumimoji="0" lang="nl-NL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 Later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automatisch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opvolgen van je volgers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+ stuurt standaard welkomstboodschap naar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200" b="1" kern="0" dirty="0">
                <a:solidFill>
                  <a:srgbClr val="000000"/>
                </a:solidFill>
              </a:rPr>
              <a:t> </a:t>
            </a:r>
            <a:r>
              <a:rPr lang="nl-NL" sz="2200" b="1" kern="0" dirty="0" smtClean="0">
                <a:solidFill>
                  <a:srgbClr val="000000"/>
                </a:solidFill>
              </a:rPr>
              <a:t>      nieuwe volgers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Picture 2" descr="http://hersenstorm.antenna.nl/twitter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73" y="1531968"/>
            <a:ext cx="926623" cy="34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screenshots.nl.sftcdn.net/blog/nl/2012/01/tweetde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75" y="2304337"/>
            <a:ext cx="648601" cy="64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upload.wikimedia.org/wikipedia/en/6/68/Twitpic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04176"/>
            <a:ext cx="947060" cy="37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methodshop.com/gadgets/tutorials/twitter-autofollow/tweetlat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98" y="4506377"/>
            <a:ext cx="578153" cy="4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74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992765" y="1534175"/>
            <a:ext cx="680026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nl-NL" sz="22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TwitterGrader</a:t>
            </a:r>
            <a:r>
              <a:rPr kumimoji="0" lang="nl-NL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meet de relatieve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authoriteit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van een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gebruiker via berekenen van aantal volgers,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van het netwerk van de volgers, mate van updates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volledigheid van zijn profiel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986408" y="3075309"/>
            <a:ext cx="614142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nl-NL" sz="22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TweetBeep</a:t>
            </a:r>
            <a:r>
              <a:rPr kumimoji="0" lang="nl-NL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= de Google Alerts voor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verwittigt bij gebruik van advertentie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986408" y="4015991"/>
            <a:ext cx="674575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nl-NL" sz="22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Twitaholic</a:t>
            </a:r>
            <a:r>
              <a:rPr kumimoji="0" lang="nl-NL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geef aan wie de meeste volgers heeft en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wie interessant kan zijn voor je campagne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66042" y="5027506"/>
            <a:ext cx="572624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nl-NL" sz="22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Twitscoop</a:t>
            </a:r>
            <a:r>
              <a:rPr kumimoji="0" lang="nl-NL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00CCC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wat is er “hot” op dit moment ?</a:t>
            </a:r>
          </a:p>
        </p:txBody>
      </p:sp>
      <p:pic>
        <p:nvPicPr>
          <p:cNvPr id="7" name="Picture 2" descr="http://cloudfront.bostinno.com/wp-content/uploads/2011/01/TwitterGr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6" y="1966223"/>
            <a:ext cx="1009937" cy="35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tweetbeep.com/images/tblogo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75" y="3240307"/>
            <a:ext cx="1285390" cy="24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go4webapps.com/wp-content/uploads/2010/03/twitaholic-300x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6" y="4269602"/>
            <a:ext cx="1115701" cy="2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thetwitterapps.com/wp-content/uploads/2012/07/twitscoop-stay-on-top-of-twitter-search-twitter-twitter-client-hot-trend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42" y="5079373"/>
            <a:ext cx="842479" cy="3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50322" y="992486"/>
            <a:ext cx="34227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6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hulpmiddelen :</a:t>
            </a:r>
          </a:p>
        </p:txBody>
      </p:sp>
    </p:spTree>
    <p:extLst>
      <p:ext uri="{BB962C8B-B14F-4D97-AF65-F5344CB8AC3E}">
        <p14:creationId xmlns:p14="http://schemas.microsoft.com/office/powerpoint/2010/main" val="65287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50322" y="878302"/>
            <a:ext cx="408156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strategische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aanpak :</a:t>
            </a:r>
            <a:endParaRPr kumimoji="0" lang="nl-NL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 descr="http://sidgandotra.files.wordpress.com/2012/10/strategictwit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56999"/>
            <a:ext cx="7230168" cy="456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99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 descr="image0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" r="3077" b="36814"/>
          <a:stretch/>
        </p:blipFill>
        <p:spPr bwMode="auto">
          <a:xfrm>
            <a:off x="188502" y="1134941"/>
            <a:ext cx="4248472" cy="450185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image0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5" b="9423"/>
          <a:stretch/>
        </p:blipFill>
        <p:spPr bwMode="auto">
          <a:xfrm>
            <a:off x="4549117" y="3059788"/>
            <a:ext cx="4457700" cy="129614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80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19839" r="42000" b="48618"/>
          <a:stretch/>
        </p:blipFill>
        <p:spPr bwMode="auto">
          <a:xfrm>
            <a:off x="1694677" y="1767550"/>
            <a:ext cx="5870448" cy="315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9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Beschrijving: http://a2.sphotos.ak.fbcdn.net/hphotos-ak-ash4/296918_2415009986044_1575169398_32407114_1707808851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180226"/>
            <a:ext cx="6200689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57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14282" y="840713"/>
            <a:ext cx="24176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5.5.5. </a:t>
            </a:r>
            <a:r>
              <a:rPr kumimoji="0" lang="nl-NL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YouTube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0322" y="1397967"/>
            <a:ext cx="4644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best bekeken video tot nu toe ?</a:t>
            </a:r>
          </a:p>
        </p:txBody>
      </p:sp>
      <p:pic>
        <p:nvPicPr>
          <p:cNvPr id="4" name="Picture 2" descr="http://www.worldphoto.org/_assets/images/youtube-logo-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184" y="873626"/>
            <a:ext cx="663734" cy="49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t="16174" r="43983" b="41247"/>
          <a:stretch/>
        </p:blipFill>
        <p:spPr bwMode="auto">
          <a:xfrm>
            <a:off x="2534194" y="2190055"/>
            <a:ext cx="4153989" cy="318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hthoek 5"/>
          <p:cNvSpPr/>
          <p:nvPr/>
        </p:nvSpPr>
        <p:spPr>
          <a:xfrm>
            <a:off x="4611188" y="4140679"/>
            <a:ext cx="1777042" cy="6556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="1" dirty="0" smtClean="0">
                <a:solidFill>
                  <a:srgbClr val="FF3300"/>
                </a:solidFill>
              </a:rPr>
              <a:t>1,700</a:t>
            </a:r>
            <a:endParaRPr lang="nl-BE" sz="4800" b="1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E463F-7C65-7142-B01B-9B0831ED6ECF}" type="slidenum">
              <a:rPr lang="en-US"/>
              <a:pPr/>
              <a:t>6</a:t>
            </a:fld>
            <a:endParaRPr lang="en-US"/>
          </a:p>
        </p:txBody>
      </p:sp>
      <p:sp>
        <p:nvSpPr>
          <p:cNvPr id="1075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Meten</a:t>
            </a: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/>
            <a:r>
              <a:rPr lang="en-US" sz="2400" dirty="0"/>
              <a:t>Is de </a:t>
            </a:r>
            <a:r>
              <a:rPr lang="en-US" sz="2400" dirty="0" err="1"/>
              <a:t>boodschap</a:t>
            </a:r>
            <a:r>
              <a:rPr lang="en-US" sz="2400" dirty="0"/>
              <a:t> </a:t>
            </a:r>
            <a:r>
              <a:rPr lang="en-US" sz="2400" b="1" dirty="0" err="1"/>
              <a:t>gezien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000" dirty="0"/>
              <a:t>(Facebook: views, op </a:t>
            </a:r>
            <a:r>
              <a:rPr lang="en-US" sz="2000" dirty="0" err="1"/>
              <a:t>ander</a:t>
            </a:r>
            <a:r>
              <a:rPr lang="en-US" sz="2000" dirty="0"/>
              <a:t> </a:t>
            </a:r>
            <a:r>
              <a:rPr lang="en-US" sz="2000" dirty="0" err="1"/>
              <a:t>platformen</a:t>
            </a:r>
            <a:r>
              <a:rPr lang="en-US" sz="2000" dirty="0"/>
              <a:t> is </a:t>
            </a:r>
            <a:r>
              <a:rPr lang="en-US" sz="2000" dirty="0" err="1"/>
              <a:t>dit</a:t>
            </a:r>
            <a:r>
              <a:rPr lang="en-US" sz="2000" dirty="0"/>
              <a:t> </a:t>
            </a:r>
            <a:r>
              <a:rPr lang="en-US" sz="2000" dirty="0" err="1"/>
              <a:t>moeilijker</a:t>
            </a:r>
            <a:r>
              <a:rPr lang="en-US" sz="2000" dirty="0"/>
              <a:t> of </a:t>
            </a:r>
            <a:r>
              <a:rPr lang="en-US" sz="2000" dirty="0" err="1"/>
              <a:t>niet</a:t>
            </a:r>
            <a:r>
              <a:rPr lang="en-US" sz="2000" dirty="0"/>
              <a:t> </a:t>
            </a:r>
            <a:r>
              <a:rPr lang="en-US" sz="2000" dirty="0" err="1"/>
              <a:t>meetbaar</a:t>
            </a:r>
            <a:r>
              <a:rPr lang="en-US" sz="2000" dirty="0"/>
              <a:t>.)</a:t>
            </a:r>
            <a:endParaRPr lang="en-US" sz="2400" dirty="0"/>
          </a:p>
          <a:p>
            <a:pPr marL="472059"/>
            <a:r>
              <a:rPr lang="en-US" sz="2400" dirty="0" err="1"/>
              <a:t>Heeft</a:t>
            </a:r>
            <a:r>
              <a:rPr lang="en-US" sz="2400" dirty="0"/>
              <a:t> </a:t>
            </a:r>
            <a:r>
              <a:rPr lang="en-US" sz="2400" dirty="0" err="1"/>
              <a:t>hij</a:t>
            </a:r>
            <a:r>
              <a:rPr lang="en-US" sz="2400" dirty="0"/>
              <a:t> of 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er</a:t>
            </a:r>
            <a:r>
              <a:rPr lang="en-US" sz="2400" dirty="0"/>
              <a:t> </a:t>
            </a:r>
            <a:r>
              <a:rPr lang="en-US" sz="2400" dirty="0" err="1"/>
              <a:t>iets</a:t>
            </a:r>
            <a:r>
              <a:rPr lang="en-US" sz="2400" dirty="0"/>
              <a:t> </a:t>
            </a:r>
            <a:r>
              <a:rPr lang="en-US" sz="2400" dirty="0" err="1"/>
              <a:t>mee</a:t>
            </a:r>
            <a:r>
              <a:rPr lang="en-US" sz="2400" dirty="0"/>
              <a:t> </a:t>
            </a:r>
            <a:r>
              <a:rPr lang="en-US" sz="2400" b="1" dirty="0" err="1"/>
              <a:t>gedaan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000" dirty="0"/>
              <a:t>(Facebook:  </a:t>
            </a:r>
            <a:r>
              <a:rPr lang="ja-JP" altLang="en-US" sz="2000" dirty="0">
                <a:latin typeface="Arial"/>
              </a:rPr>
              <a:t>‘</a:t>
            </a:r>
            <a:r>
              <a:rPr lang="en-US" sz="2000" dirty="0" err="1"/>
              <a:t>vind</a:t>
            </a:r>
            <a:r>
              <a:rPr lang="en-US" sz="2000" dirty="0"/>
              <a:t> </a:t>
            </a:r>
            <a:r>
              <a:rPr lang="en-US" sz="2000" dirty="0" err="1"/>
              <a:t>ik</a:t>
            </a:r>
            <a:r>
              <a:rPr lang="en-US" sz="2000" dirty="0"/>
              <a:t> </a:t>
            </a:r>
            <a:r>
              <a:rPr lang="en-US" sz="2000" dirty="0" err="1"/>
              <a:t>leuk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 of </a:t>
            </a:r>
            <a:r>
              <a:rPr lang="en-US" sz="2000" dirty="0" err="1"/>
              <a:t>reactie</a:t>
            </a:r>
            <a:r>
              <a:rPr lang="en-US" sz="2000" dirty="0"/>
              <a:t>, Twitter: </a:t>
            </a:r>
            <a:r>
              <a:rPr lang="ja-JP" altLang="en-US" sz="2000" dirty="0">
                <a:latin typeface="Arial"/>
              </a:rPr>
              <a:t>‘</a:t>
            </a:r>
            <a:r>
              <a:rPr lang="en-US" sz="2000" dirty="0"/>
              <a:t>favorites</a:t>
            </a:r>
            <a:r>
              <a:rPr lang="ja-JP" altLang="en-US" sz="2000" dirty="0">
                <a:latin typeface="Arial"/>
              </a:rPr>
              <a:t>’</a:t>
            </a:r>
            <a:r>
              <a:rPr lang="en-US" sz="2000" dirty="0"/>
              <a:t> of </a:t>
            </a:r>
            <a:r>
              <a:rPr lang="en-US" sz="2000" dirty="0" err="1"/>
              <a:t>antwoorden</a:t>
            </a:r>
            <a:r>
              <a:rPr lang="en-US" sz="2000" dirty="0"/>
              <a:t>)</a:t>
            </a:r>
            <a:endParaRPr lang="en-US" sz="2400" dirty="0"/>
          </a:p>
          <a:p>
            <a:pPr marL="472059"/>
            <a:r>
              <a:rPr lang="en-US" sz="2400" dirty="0" err="1"/>
              <a:t>Werd</a:t>
            </a:r>
            <a:r>
              <a:rPr lang="en-US" sz="2400" dirty="0"/>
              <a:t> </a:t>
            </a:r>
            <a:r>
              <a:rPr lang="en-US" sz="2400" dirty="0" err="1"/>
              <a:t>er</a:t>
            </a:r>
            <a:r>
              <a:rPr lang="en-US" sz="2400" dirty="0"/>
              <a:t> </a:t>
            </a:r>
            <a:r>
              <a:rPr lang="en-US" sz="2400" b="1" dirty="0" err="1"/>
              <a:t>doorgeklikt</a:t>
            </a:r>
            <a:r>
              <a:rPr lang="en-US" sz="2400" dirty="0"/>
              <a:t>? </a:t>
            </a:r>
            <a:br>
              <a:rPr lang="en-US" sz="2400" dirty="0"/>
            </a:br>
            <a:r>
              <a:rPr lang="en-US" sz="2000" dirty="0"/>
              <a:t>(Via Google Analytics of </a:t>
            </a:r>
            <a:r>
              <a:rPr lang="en-US" sz="2000" dirty="0" err="1"/>
              <a:t>een</a:t>
            </a:r>
            <a:r>
              <a:rPr lang="en-US" sz="2000" dirty="0"/>
              <a:t> </a:t>
            </a:r>
            <a:r>
              <a:rPr lang="en-US" sz="2000" dirty="0" err="1"/>
              <a:t>ander</a:t>
            </a:r>
            <a:r>
              <a:rPr lang="en-US" sz="2000" dirty="0"/>
              <a:t> </a:t>
            </a:r>
            <a:r>
              <a:rPr lang="en-US" sz="2000" dirty="0" err="1"/>
              <a:t>systeem</a:t>
            </a:r>
            <a:r>
              <a:rPr lang="en-US" sz="2000" dirty="0"/>
              <a:t>.)</a:t>
            </a:r>
            <a:endParaRPr lang="en-US" sz="2400" dirty="0"/>
          </a:p>
          <a:p>
            <a:pPr marL="472059"/>
            <a:r>
              <a:rPr lang="en-US" sz="2400" dirty="0" err="1"/>
              <a:t>Werd</a:t>
            </a:r>
            <a:r>
              <a:rPr lang="en-US" sz="2400" dirty="0"/>
              <a:t> de </a:t>
            </a:r>
            <a:r>
              <a:rPr lang="en-US" sz="2400" dirty="0" err="1"/>
              <a:t>boodschap</a:t>
            </a:r>
            <a:r>
              <a:rPr lang="en-US" sz="2400" dirty="0"/>
              <a:t> </a:t>
            </a:r>
            <a:r>
              <a:rPr lang="en-US" sz="2400" b="1" dirty="0" err="1"/>
              <a:t>doorgegeven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000" dirty="0"/>
              <a:t>Facebook: </a:t>
            </a:r>
            <a:r>
              <a:rPr lang="en-US" sz="2000" dirty="0" err="1"/>
              <a:t>delen</a:t>
            </a:r>
            <a:r>
              <a:rPr lang="en-US" sz="2000" dirty="0"/>
              <a:t>, Twitter: re-tweets of </a:t>
            </a:r>
            <a:r>
              <a:rPr lang="en-US" sz="2000" dirty="0" err="1"/>
              <a:t>vermeldingen</a:t>
            </a:r>
            <a:r>
              <a:rPr lang="en-US" sz="20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3567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50322" y="878302"/>
            <a:ext cx="2972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YouTube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België :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7"/>
          <a:stretch/>
        </p:blipFill>
        <p:spPr bwMode="auto">
          <a:xfrm>
            <a:off x="4860032" y="1339967"/>
            <a:ext cx="2658956" cy="425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http://www.worldphoto.org/_assets/images/youtube-logo-0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74446"/>
            <a:ext cx="259229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42" y="1707723"/>
            <a:ext cx="6888510" cy="421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0322" y="878302"/>
            <a:ext cx="2972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YouTube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België :</a:t>
            </a:r>
          </a:p>
        </p:txBody>
      </p:sp>
    </p:spTree>
    <p:extLst>
      <p:ext uri="{BB962C8B-B14F-4D97-AF65-F5344CB8AC3E}">
        <p14:creationId xmlns:p14="http://schemas.microsoft.com/office/powerpoint/2010/main" val="9638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50322" y="878302"/>
            <a:ext cx="2972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YouTube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België 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45" y="1339966"/>
            <a:ext cx="8097146" cy="455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2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39552" y="1459993"/>
            <a:ext cx="8085868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YouTube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nr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2 zoekmachine</a:t>
            </a:r>
          </a:p>
          <a:p>
            <a:pPr marL="342900" indent="-342900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nl-NL" sz="2200" b="1" kern="0" dirty="0">
                <a:solidFill>
                  <a:srgbClr val="000000"/>
                </a:solidFill>
              </a:rPr>
              <a:t>toegankelijk vanop elk mobiel platform, PC en TV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nl-NL" sz="2200" b="1" kern="0" dirty="0" smtClean="0">
                <a:solidFill>
                  <a:srgbClr val="000000"/>
                </a:solidFill>
              </a:rPr>
              <a:t>m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assaal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bereik : 14% van alle 15+ kijkt elke dag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bezoekers zijn heel interactief met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YouTube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bezig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blijven gemiddeld 15 min per dag op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YouTube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advertenties worden ingebouwd in persoonlijke context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indien ad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weggeklikt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wordt binnen 5 sec : niets betalen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cross-platform interactiviteit &amp; sociaal netwerken mogelijk !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YouTube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gebruiken in een campagne : impact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+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27% ;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meest efficiënt = 5 tot 7 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YouTube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wordt opgenomen in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Blended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Search 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2200" b="1" kern="0" dirty="0">
                <a:solidFill>
                  <a:srgbClr val="000000"/>
                </a:solidFill>
              </a:rPr>
              <a:t> </a:t>
            </a:r>
            <a:r>
              <a:rPr lang="nl-NL" sz="2200" b="1" kern="0" dirty="0" smtClean="0">
                <a:solidFill>
                  <a:srgbClr val="000000"/>
                </a:solidFill>
              </a:rPr>
              <a:t>   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(“GUS” : Google Universal Search) : video content optimaliseren !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0322" y="843795"/>
            <a:ext cx="25555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nog wat cijfers :</a:t>
            </a:r>
          </a:p>
        </p:txBody>
      </p:sp>
    </p:spTree>
    <p:extLst>
      <p:ext uri="{BB962C8B-B14F-4D97-AF65-F5344CB8AC3E}">
        <p14:creationId xmlns:p14="http://schemas.microsoft.com/office/powerpoint/2010/main" val="389227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50321" y="892558"/>
            <a:ext cx="12266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GUS 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3147" r="53313" b="22225"/>
          <a:stretch/>
        </p:blipFill>
        <p:spPr bwMode="auto">
          <a:xfrm>
            <a:off x="1763687" y="896267"/>
            <a:ext cx="6372880" cy="497832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Rechte verbindingslijn met pijl 3"/>
          <p:cNvCxnSpPr/>
          <p:nvPr/>
        </p:nvCxnSpPr>
        <p:spPr bwMode="auto">
          <a:xfrm>
            <a:off x="1115615" y="3092934"/>
            <a:ext cx="1872208" cy="0"/>
          </a:xfrm>
          <a:prstGeom prst="straightConnector1">
            <a:avLst/>
          </a:prstGeom>
          <a:solidFill>
            <a:srgbClr val="00CCCC"/>
          </a:solidFill>
          <a:ln w="50800" cap="flat" cmpd="sng" algn="ctr">
            <a:solidFill>
              <a:srgbClr val="C00000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881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50" y="1447860"/>
            <a:ext cx="7324849" cy="429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14282" y="901185"/>
            <a:ext cx="86068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YouTube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Masthead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24 u exclusiviteit – impact &amp; interactiviteit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66682" y="5734417"/>
            <a:ext cx="225574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DADADA">
                    <a:lumMod val="50000"/>
                  </a:srgbClr>
                </a:solidFill>
                <a:effectLst/>
                <a:uLnTx/>
                <a:uFillTx/>
              </a:rPr>
              <a:t> +/- € 28000 / dag</a:t>
            </a:r>
          </a:p>
        </p:txBody>
      </p:sp>
    </p:spTree>
    <p:extLst>
      <p:ext uri="{BB962C8B-B14F-4D97-AF65-F5344CB8AC3E}">
        <p14:creationId xmlns:p14="http://schemas.microsoft.com/office/powerpoint/2010/main" val="163118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1840"/>
            <a:ext cx="7873822" cy="468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14282" y="830175"/>
            <a:ext cx="37785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YouTube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Masthead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Lite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5239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14282" y="840713"/>
            <a:ext cx="2457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5.5.6. </a:t>
            </a:r>
            <a:r>
              <a:rPr kumimoji="0" lang="nl-NL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Pinterest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3" name="Picture 2" descr="http://blog.gremln.com/wp-content/uploads/2012/03/pinteres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885990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282" y="1340779"/>
            <a:ext cx="27991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wat is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Pinterest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?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67544" y="2759772"/>
            <a:ext cx="7100021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virtueel prikbord (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pinboard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organiseren en delen van foto’s &amp; video’s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kijken naar andere pinboards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repin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(post) op andere pinboards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groepen maken &amp; bijdrage leveren aan andere groepen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 miljoen gebruikers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80%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pins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repins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enkel op uitnodiging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zeer visueel medium : mooi en makkelijk te gebruiken</a:t>
            </a:r>
          </a:p>
        </p:txBody>
      </p:sp>
      <p:pic>
        <p:nvPicPr>
          <p:cNvPr id="6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37278" r="43581" b="32367"/>
          <a:stretch/>
        </p:blipFill>
        <p:spPr bwMode="auto">
          <a:xfrm>
            <a:off x="5046453" y="885990"/>
            <a:ext cx="3630778" cy="198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292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8" t="11077" r="45333" b="26901"/>
          <a:stretch/>
        </p:blipFill>
        <p:spPr bwMode="auto">
          <a:xfrm>
            <a:off x="831331" y="1364377"/>
            <a:ext cx="3405443" cy="4142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5" t="32554" r="45238" b="5934"/>
          <a:stretch/>
        </p:blipFill>
        <p:spPr bwMode="auto">
          <a:xfrm>
            <a:off x="4637094" y="1364377"/>
            <a:ext cx="3463298" cy="4142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78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916007"/>
            <a:ext cx="57583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wat kan een bedrijf doen met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Pinterest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?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8384" y="1466786"/>
            <a:ext cx="8263801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een lifestyle promoten : een sfeerbeeld creëren van wat je merk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kan teweeg brengen : consumenten zoeken merken die bij hun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lifestyle passen !</a:t>
            </a:r>
          </a:p>
        </p:txBody>
      </p:sp>
      <p:pic>
        <p:nvPicPr>
          <p:cNvPr id="4" name="Picture 2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" t="11274" r="1298" b="10977"/>
          <a:stretch/>
        </p:blipFill>
        <p:spPr bwMode="auto">
          <a:xfrm>
            <a:off x="1003199" y="2681351"/>
            <a:ext cx="7334169" cy="314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931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Meten</a:t>
            </a:r>
            <a:endParaRPr lang="nl-NL" dirty="0"/>
          </a:p>
        </p:txBody>
      </p:sp>
      <p:pic>
        <p:nvPicPr>
          <p:cNvPr id="4" name="Tijdelijke aanduiding voor inhoud 3" descr="Schermafbeelding 2014-10-07 om 12.04.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1" r="-15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948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8384" y="1535798"/>
            <a:ext cx="729719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verkoop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stimuleren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Pinterest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kan meer mensen naar je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website lokken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10816" r="1202" b="11687"/>
          <a:stretch/>
        </p:blipFill>
        <p:spPr bwMode="auto">
          <a:xfrm>
            <a:off x="1015605" y="2540775"/>
            <a:ext cx="7485651" cy="319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14282" y="916007"/>
            <a:ext cx="57583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wat kan een bedrijf doen met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Pinterest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666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8384" y="1466787"/>
            <a:ext cx="803457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crowdsourcing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wat op sociale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media gebeurt is erg nuttige info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(beschouw het als een soort focus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group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552" y="2330883"/>
            <a:ext cx="792396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wedstrijden : “pin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it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win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it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: gebruiker betrekken bij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je merk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2" descr="Del Monte Fresh Produc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09" y="2994374"/>
            <a:ext cx="257175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1" t="27352" r="37238" b="32012"/>
          <a:stretch/>
        </p:blipFill>
        <p:spPr bwMode="auto">
          <a:xfrm>
            <a:off x="3799890" y="3373432"/>
            <a:ext cx="4773066" cy="239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14282" y="916007"/>
            <a:ext cx="57583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wat kan een bedrijf doen met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Pinterest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5840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1001044"/>
            <a:ext cx="17139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wat tips 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38384" y="1517319"/>
            <a:ext cx="577113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Pinterest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niet om reclame te maken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552" y="1947123"/>
            <a:ext cx="735008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bouw je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social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media strategie niet op met enkel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Pinterest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9552" y="2381415"/>
            <a:ext cx="603723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wees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een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actieve gebruiker : pin, re-pin,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like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…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9552" y="2870440"/>
            <a:ext cx="666400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voeg de pin-knop toe aan je website, je FB pagina, …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552" y="3303649"/>
            <a:ext cx="698941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respecteer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“pin etiquette” (staat op hun website)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9552" y="3735697"/>
            <a:ext cx="630332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ga na wie inhoud van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jouw website heeft gepind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39552" y="4167745"/>
            <a:ext cx="229421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pin ook video’s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39552" y="5031841"/>
            <a:ext cx="47965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voorzie je foto’s van een watermerk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39552" y="4599793"/>
            <a:ext cx="787747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maak het mogelijk om inhoud op je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facebook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timeline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te delen</a:t>
            </a:r>
          </a:p>
        </p:txBody>
      </p:sp>
    </p:spTree>
    <p:extLst>
      <p:ext uri="{BB962C8B-B14F-4D97-AF65-F5344CB8AC3E}">
        <p14:creationId xmlns:p14="http://schemas.microsoft.com/office/powerpoint/2010/main" val="3726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1520" y="840713"/>
            <a:ext cx="2605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5.5.7. Instagram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3" name="Picture 2" descr="http://beblogalicious.com/wp-content/uploads/2012/09/instagram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04" y="889511"/>
            <a:ext cx="489468" cy="4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0" t="14915" r="43192" b="37134"/>
          <a:stretch/>
        </p:blipFill>
        <p:spPr bwMode="auto">
          <a:xfrm>
            <a:off x="288758" y="1527357"/>
            <a:ext cx="3084395" cy="259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t="62661" r="44953" b="7165"/>
          <a:stretch/>
        </p:blipFill>
        <p:spPr bwMode="auto">
          <a:xfrm>
            <a:off x="3097340" y="3111533"/>
            <a:ext cx="2805156" cy="1634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2" t="52923" r="45143" b="23538"/>
          <a:stretch/>
        </p:blipFill>
        <p:spPr bwMode="auto">
          <a:xfrm>
            <a:off x="5409818" y="4351991"/>
            <a:ext cx="3494869" cy="1596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62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941884"/>
            <a:ext cx="28552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wat is Instagram ?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67544" y="1887079"/>
            <a:ext cx="830067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applicatie om via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smartphone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/tablet foto’s te delen op eender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welk gesynchroniseerd sociaal netwerk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erg populair bij jongeren (leeftijd 18-34 jaar)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+ 80 miljoen gebruikers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6" t="24088" r="27381" b="20351"/>
          <a:stretch/>
        </p:blipFill>
        <p:spPr bwMode="auto">
          <a:xfrm>
            <a:off x="7148419" y="3068960"/>
            <a:ext cx="1531651" cy="22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33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67544" y="1526027"/>
            <a:ext cx="8356775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nl-NL" sz="2200" b="1" kern="0" dirty="0">
                <a:solidFill>
                  <a:srgbClr val="000000"/>
                </a:solidFill>
              </a:rPr>
              <a:t>k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ies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je Instagram naam erg zorgvuldig uit en ook de aanverwante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hashtags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</a:t>
            </a:r>
            <a:endParaRPr kumimoji="0" lang="nl-NL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gerelateerd aan je merk</a:t>
            </a: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makkelijk te onthouden</a:t>
            </a: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moet kunnen opgezocht worden 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wees specifiek en informatief, kort een eenvoudig in je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posts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volg anderen uit dezelfde sector, antwoord op commentaren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post enkel foto’s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let op voor “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overbranding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</a:t>
            </a: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(vermijd foto’s </a:t>
            </a:r>
            <a:r>
              <a:rPr lang="nl-NL" sz="2000" b="1" kern="0" dirty="0" smtClean="0">
                <a:solidFill>
                  <a:srgbClr val="000000"/>
                </a:solidFill>
              </a:rPr>
              <a:t>van je </a:t>
            </a: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logo, mascotte, …)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kopieer niet louter inhoud van je andere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sociale netwerken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betrek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je gebruikers via wedstrijden </a:t>
            </a:r>
            <a:r>
              <a:rPr kumimoji="0" lang="nl-NL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e.d</a:t>
            </a:r>
            <a:r>
              <a:rPr lang="nl-NL" sz="2200" b="1" kern="0" dirty="0" smtClean="0">
                <a:solidFill>
                  <a:srgbClr val="000000"/>
                </a:solidFill>
              </a:rPr>
              <a:t>.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282" y="941884"/>
            <a:ext cx="20794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enkele tips :</a:t>
            </a:r>
          </a:p>
        </p:txBody>
      </p:sp>
    </p:spTree>
    <p:extLst>
      <p:ext uri="{BB962C8B-B14F-4D97-AF65-F5344CB8AC3E}">
        <p14:creationId xmlns:p14="http://schemas.microsoft.com/office/powerpoint/2010/main" val="331745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5" t="17055" r="25048" b="28176"/>
          <a:stretch/>
        </p:blipFill>
        <p:spPr bwMode="auto">
          <a:xfrm>
            <a:off x="1203350" y="1269851"/>
            <a:ext cx="7270660" cy="4225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282" y="941884"/>
            <a:ext cx="20794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enkele tips :</a:t>
            </a:r>
          </a:p>
        </p:txBody>
      </p:sp>
    </p:spTree>
    <p:extLst>
      <p:ext uri="{BB962C8B-B14F-4D97-AF65-F5344CB8AC3E}">
        <p14:creationId xmlns:p14="http://schemas.microsoft.com/office/powerpoint/2010/main" val="284699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insidefacebook.com/wp-content/uploads/2012/04/Screen-Shot-2012-04-17-at-9.06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2" b="1818"/>
          <a:stretch/>
        </p:blipFill>
        <p:spPr bwMode="auto">
          <a:xfrm>
            <a:off x="5217438" y="1811408"/>
            <a:ext cx="2808366" cy="358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cdn.business2community.com/wp-content/uploads/2012/11/starbucks-instagram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4" y="1235345"/>
            <a:ext cx="3888432" cy="2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14282" y="840713"/>
            <a:ext cx="2371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5.5.8. </a:t>
            </a:r>
            <a:r>
              <a:rPr kumimoji="0" lang="nl-NL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LinkedIn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3" name="Picture 2" descr="http://www.med.unc.edu/burn/southern-programs-for-medical-disasters/ems/linkedin%20icon.jpg/image_pre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288" y="893150"/>
            <a:ext cx="409228" cy="40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5" t="10625" r="43777" b="3121"/>
          <a:stretch/>
        </p:blipFill>
        <p:spPr bwMode="auto">
          <a:xfrm>
            <a:off x="467544" y="1390777"/>
            <a:ext cx="2952328" cy="454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464911" y="1903184"/>
            <a:ext cx="13901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België :</a:t>
            </a:r>
          </a:p>
        </p:txBody>
      </p:sp>
      <p:pic>
        <p:nvPicPr>
          <p:cNvPr id="7" name="Picture 2" descr="http://www.marketingfacts.nl/images/vacatures/bsmm-201304-linkedin-accou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493034"/>
            <a:ext cx="5316386" cy="294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2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1" y="1385910"/>
            <a:ext cx="850559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defTabSz="914400" eaLnBrk="0" hangingPunct="0">
              <a:buBlip>
                <a:blip r:embed="rId2"/>
              </a:buBlip>
            </a:pPr>
            <a:r>
              <a:rPr lang="nl-NL" sz="2400" b="1" dirty="0" smtClean="0">
                <a:solidFill>
                  <a:srgbClr val="000000"/>
                </a:solidFill>
                <a:cs typeface="Calibri" pitchFamily="34" charset="0"/>
              </a:rPr>
              <a:t>= </a:t>
            </a:r>
            <a:r>
              <a:rPr lang="en-US" sz="2400" b="1" dirty="0" err="1" smtClean="0">
                <a:solidFill>
                  <a:srgbClr val="000000"/>
                </a:solidFill>
                <a:cs typeface="Calibri" pitchFamily="34" charset="0"/>
              </a:rPr>
              <a:t>sociaal</a:t>
            </a:r>
            <a:r>
              <a:rPr lang="en-US" sz="2400" b="1" dirty="0" smtClean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cs typeface="Calibri" pitchFamily="34" charset="0"/>
              </a:rPr>
              <a:t>network </a:t>
            </a:r>
            <a:r>
              <a:rPr lang="en-US" sz="2400" b="1" dirty="0" err="1" smtClean="0">
                <a:solidFill>
                  <a:srgbClr val="000000"/>
                </a:solidFill>
                <a:cs typeface="Calibri" pitchFamily="34" charset="0"/>
              </a:rPr>
              <a:t>voor</a:t>
            </a:r>
            <a:r>
              <a:rPr lang="en-US" sz="2400" b="1" dirty="0" smtClean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cs typeface="Calibri" pitchFamily="34" charset="0"/>
              </a:rPr>
              <a:t>professionals </a:t>
            </a:r>
            <a:r>
              <a:rPr lang="en-US" sz="2400" b="1" dirty="0" smtClean="0">
                <a:solidFill>
                  <a:srgbClr val="000000"/>
                </a:solidFill>
                <a:cs typeface="Calibri" pitchFamily="34" charset="0"/>
              </a:rPr>
              <a:t>die </a:t>
            </a:r>
            <a:r>
              <a:rPr lang="en-US" sz="2400" b="1" dirty="0" err="1" smtClean="0">
                <a:solidFill>
                  <a:srgbClr val="000000"/>
                </a:solidFill>
                <a:cs typeface="Calibri" pitchFamily="34" charset="0"/>
              </a:rPr>
              <a:t>zowel</a:t>
            </a:r>
            <a:r>
              <a:rPr lang="en-US" sz="2400" b="1" dirty="0" smtClean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cs typeface="Calibri" pitchFamily="34" charset="0"/>
              </a:rPr>
              <a:t>zichzelf</a:t>
            </a:r>
            <a:r>
              <a:rPr lang="en-US" sz="2400" b="1" dirty="0" smtClean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cs typeface="Calibri" pitchFamily="34" charset="0"/>
              </a:rPr>
              <a:t>als</a:t>
            </a:r>
            <a:r>
              <a:rPr lang="en-US" sz="2400" b="1" dirty="0" smtClean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cs typeface="Calibri" pitchFamily="34" charset="0"/>
              </a:rPr>
              <a:t>hun</a:t>
            </a:r>
            <a:r>
              <a:rPr lang="en-US" sz="2400" b="1" dirty="0" smtClean="0">
                <a:solidFill>
                  <a:srgbClr val="000000"/>
                </a:solidFill>
                <a:cs typeface="Calibri" pitchFamily="34" charset="0"/>
              </a:rPr>
              <a:t> </a:t>
            </a:r>
          </a:p>
          <a:p>
            <a:pPr defTabSz="914400" eaLnBrk="0" hangingPunct="0"/>
            <a:r>
              <a:rPr lang="en-US" sz="2400" b="1" dirty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cs typeface="Calibri" pitchFamily="34" charset="0"/>
              </a:rPr>
              <a:t>    </a:t>
            </a:r>
            <a:r>
              <a:rPr lang="en-US" sz="2400" b="1" dirty="0" err="1" smtClean="0">
                <a:solidFill>
                  <a:srgbClr val="000000"/>
                </a:solidFill>
                <a:cs typeface="Calibri" pitchFamily="34" charset="0"/>
              </a:rPr>
              <a:t>bedrijf</a:t>
            </a:r>
            <a:r>
              <a:rPr lang="en-US" sz="2400" b="1" dirty="0" smtClean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cs typeface="Calibri" pitchFamily="34" charset="0"/>
              </a:rPr>
              <a:t>willen</a:t>
            </a:r>
            <a:r>
              <a:rPr lang="en-US" sz="2400" b="1" dirty="0" smtClean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cs typeface="Calibri" pitchFamily="34" charset="0"/>
              </a:rPr>
              <a:t>promoten</a:t>
            </a:r>
            <a:endParaRPr lang="nl-NL" sz="2400" b="1" dirty="0">
              <a:solidFill>
                <a:srgbClr val="000000"/>
              </a:solidFill>
              <a:cs typeface="Calibri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23527" y="2343499"/>
            <a:ext cx="665118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hoe werkt het ?</a:t>
            </a: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eerst : maak je eigen persoonlijk profiel aan</a:t>
            </a:r>
          </a:p>
          <a:p>
            <a:pPr marL="8001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daarna : maak een profiel aan van je bedrijf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14282" y="840713"/>
            <a:ext cx="2371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5.5.8. </a:t>
            </a:r>
            <a:r>
              <a:rPr kumimoji="0" lang="nl-NL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LinkedIn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5" name="Picture 2" descr="http://www.med.unc.edu/burn/southern-programs-for-medical-disasters/ems/linkedin%20icon.jpg/image_pre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288" y="893150"/>
            <a:ext cx="409228" cy="40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68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Sociale media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Sectie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46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944081"/>
            <a:ext cx="413895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defTabSz="914400" eaLnBrk="0" hangingPunct="0">
              <a:buBlip>
                <a:blip r:embed="rId2"/>
              </a:buBlip>
            </a:pPr>
            <a:r>
              <a:rPr lang="nl-BE" sz="2200" b="1" dirty="0" smtClean="0">
                <a:solidFill>
                  <a:srgbClr val="000000"/>
                </a:solidFill>
                <a:cs typeface="Calibri" pitchFamily="34" charset="0"/>
              </a:rPr>
              <a:t>1 : je eigen persoonlijk profiel :</a:t>
            </a:r>
            <a:endParaRPr lang="nl-NL" sz="2200" b="1" dirty="0">
              <a:solidFill>
                <a:srgbClr val="000000"/>
              </a:solidFill>
              <a:cs typeface="Calibri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43999" y="1425490"/>
            <a:ext cx="880241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moet volledig zijn : alle relevante informatie over jezelf,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je expertise, je ervaring, …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voeg een </a:t>
            </a:r>
            <a:r>
              <a:rPr lang="nl-NL" sz="2200" b="1" u="sng" kern="0" dirty="0" smtClean="0">
                <a:solidFill>
                  <a:srgbClr val="000000"/>
                </a:solidFill>
              </a:rPr>
              <a:t>p</a:t>
            </a:r>
            <a:r>
              <a:rPr kumimoji="0" lang="nl-NL" sz="22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rofessionele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foto van jezelf toe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nl-NL" sz="2200" b="1" kern="0" dirty="0">
                <a:solidFill>
                  <a:srgbClr val="000000"/>
                </a:solidFill>
              </a:rPr>
              <a:t>o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ptimaliseer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je profiel : gebruik SEO technieken (links,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blogs,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enz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zorg ervoor dat je aanbevelingen krijgt (betere geloofwaardigheid !)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bouw een sterk netwerk uit 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externe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apps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je profiel te optimaliseren, zoals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SlideShare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WordPress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…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promoot je persoonlijk profiel zoveel mogelijk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kom in contact met anderen op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LinkedIn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 je profiel regelmatig</a:t>
            </a:r>
          </a:p>
        </p:txBody>
      </p:sp>
    </p:spTree>
    <p:extLst>
      <p:ext uri="{BB962C8B-B14F-4D97-AF65-F5344CB8AC3E}">
        <p14:creationId xmlns:p14="http://schemas.microsoft.com/office/powerpoint/2010/main" val="334734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43999" y="1477248"/>
            <a:ext cx="8534709" cy="446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-&gt; “companies” menu : -&gt; “voeg een bedrijf toe”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alle basisinfo over je bedrijf, je logo, locatie, …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optimaliseer het profiel zodat het “SEO-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friendly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is (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link naar je bedrijfsblog, …)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LinkedIn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zal ook gegevens over je bedrijf importeren via o.a. :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</a:t>
            </a: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job </a:t>
            </a:r>
            <a:r>
              <a:rPr kumimoji="0" lang="nl-NL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listings</a:t>
            </a: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links naar profielen van werknemers, hun leeftijd,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bedrijven waarmee zij geconnecteerd</a:t>
            </a:r>
            <a:r>
              <a:rPr kumimoji="0" lang="nl-NL" sz="20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zijn</a:t>
            </a:r>
            <a:r>
              <a:rPr kumimoji="0" lang="nl-NL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…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promoot je bedrijfsprofiel overal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bouw relaties uit met belangrijke zakenpartners en mediacontacten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in je bedrijfssector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start een groep (deel informatie over je bedrijfssector)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promoot en beheer deze groepen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goed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282" y="944081"/>
            <a:ext cx="436908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 defTabSz="914400" eaLnBrk="0" hangingPunct="0">
              <a:buBlip>
                <a:blip r:embed="rId3"/>
              </a:buBlip>
            </a:pPr>
            <a:r>
              <a:rPr lang="nl-BE" sz="2200" b="1" dirty="0" smtClean="0">
                <a:solidFill>
                  <a:srgbClr val="000000"/>
                </a:solidFill>
                <a:cs typeface="Calibri" pitchFamily="34" charset="0"/>
              </a:rPr>
              <a:t>2 : het profiel van je organisatie :</a:t>
            </a:r>
            <a:endParaRPr lang="nl-NL" sz="2200" b="1" dirty="0">
              <a:solidFill>
                <a:srgbClr val="000000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36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14282" y="840713"/>
            <a:ext cx="23358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5.5.9. Google+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3" name="Picture 2" descr="http://www.google.com/+/business/images/plus-bad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93" y="941911"/>
            <a:ext cx="320824" cy="32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t="10625" r="45000" b="54685"/>
          <a:stretch/>
        </p:blipFill>
        <p:spPr bwMode="auto">
          <a:xfrm>
            <a:off x="323528" y="1613991"/>
            <a:ext cx="3119534" cy="209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5" t="54760" r="45235" b="20697"/>
          <a:stretch/>
        </p:blipFill>
        <p:spPr bwMode="auto">
          <a:xfrm>
            <a:off x="5990016" y="4062263"/>
            <a:ext cx="2881586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74589" r="46199" b="4264"/>
          <a:stretch/>
        </p:blipFill>
        <p:spPr bwMode="auto">
          <a:xfrm>
            <a:off x="3275856" y="3011516"/>
            <a:ext cx="3125238" cy="139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t="14537" r="40647" b="7092"/>
          <a:stretch/>
        </p:blipFill>
        <p:spPr bwMode="auto">
          <a:xfrm>
            <a:off x="1254730" y="963438"/>
            <a:ext cx="6655693" cy="48855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32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22154" r="21523" b="11121"/>
          <a:stretch/>
        </p:blipFill>
        <p:spPr bwMode="auto">
          <a:xfrm>
            <a:off x="1199072" y="1360416"/>
            <a:ext cx="7017016" cy="460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74667" y="898751"/>
            <a:ext cx="3286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Google+ onderdelen :</a:t>
            </a:r>
          </a:p>
        </p:txBody>
      </p:sp>
    </p:spTree>
    <p:extLst>
      <p:ext uri="{BB962C8B-B14F-4D97-AF65-F5344CB8AC3E}">
        <p14:creationId xmlns:p14="http://schemas.microsoft.com/office/powerpoint/2010/main" val="18681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3.bp.blogspot.com/-7vsIYYKSpwU/ToYuCYGAcuI/AAAAAAAAA9A/5LfbYzqLODA/s1600/Google-Plus-Disrupting-Facebook-Twitter-Fastest-Growth-50-Million-Us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2" y="1684281"/>
            <a:ext cx="8010106" cy="40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74667" y="898751"/>
            <a:ext cx="36711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sterk groeiend netwerk :</a:t>
            </a:r>
          </a:p>
        </p:txBody>
      </p:sp>
    </p:spTree>
    <p:extLst>
      <p:ext uri="{BB962C8B-B14F-4D97-AF65-F5344CB8AC3E}">
        <p14:creationId xmlns:p14="http://schemas.microsoft.com/office/powerpoint/2010/main" val="32470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881499"/>
            <a:ext cx="778770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aanwezig zijn op Google+ heeft positief effect op je SEO !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	3 tips om op te volgen 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46071" y="1875952"/>
            <a:ext cx="48692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(1) promoot je Google “+ 1” knop :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803551" y="2528854"/>
            <a:ext cx="7194598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belangrijkste tool in Google+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de “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Like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knop van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Facebook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of “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Retweet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van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Twitter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knop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zichtbaar</a:t>
            </a:r>
            <a:r>
              <a:rPr kumimoji="0" lang="en-US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maken</a:t>
            </a:r>
            <a:r>
              <a:rPr kumimoji="0" lang="en-US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op </a:t>
            </a:r>
            <a:r>
              <a:rPr lang="en-US" sz="2200" b="1" kern="0" dirty="0" smtClean="0">
                <a:solidFill>
                  <a:srgbClr val="000000"/>
                </a:solidFill>
                <a:cs typeface="Calibri" pitchFamily="34" charset="0"/>
              </a:rPr>
              <a:t>je 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website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itchFamily="34" charset="0"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elke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+1 stem die je website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krijgt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komt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in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zoekresultaten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itchFamily="34" charset="0"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indien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jouw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netwerk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vaak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op “+1”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klikt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,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zal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jouw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itchFamily="34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     website in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hun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zoekresultaten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voorkomen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itchFamily="34" charset="0"/>
            </a:endParaRPr>
          </a:p>
        </p:txBody>
      </p:sp>
      <p:pic>
        <p:nvPicPr>
          <p:cNvPr id="5" name="Picture 2" descr="http://www.ecreativeim.com/blog/wp-content/uploads/2011/06/google-+1-butto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7" t="15945" r="15735" b="21075"/>
          <a:stretch/>
        </p:blipFill>
        <p:spPr bwMode="auto">
          <a:xfrm>
            <a:off x="466567" y="3136670"/>
            <a:ext cx="133698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JL-RECHTS 5"/>
          <p:cNvSpPr/>
          <p:nvPr/>
        </p:nvSpPr>
        <p:spPr>
          <a:xfrm>
            <a:off x="690113" y="1371600"/>
            <a:ext cx="444946" cy="224287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23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24894" y="900792"/>
            <a:ext cx="4454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(2) breid je Google+ Cirkels uit 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803551" y="1815019"/>
            <a:ext cx="7045518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volgers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zorg ervoor dat je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veel cirkels hebt en dat die cirkels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    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veel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volgers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hebben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: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zij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zullen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jouw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content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ook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delen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    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waardoor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je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als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belangrijker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beschouwd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zal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lang="en-US" sz="2200" b="1" kern="0" dirty="0" err="1" smtClean="0">
                <a:solidFill>
                  <a:srgbClr val="000000"/>
                </a:solidFill>
                <a:cs typeface="Calibri" pitchFamily="34" charset="0"/>
              </a:rPr>
              <a:t>worden</a:t>
            </a:r>
            <a:r>
              <a:rPr lang="en-US" sz="2200" b="1" kern="0" dirty="0" smtClean="0">
                <a:solidFill>
                  <a:srgbClr val="000000"/>
                </a:solidFill>
                <a:cs typeface="Calibri" pitchFamily="34" charset="0"/>
              </a:rPr>
              <a:t> 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itchFamily="34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     door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zoekmachines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itchFamily="34" charset="0"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200" b="1" kern="0" dirty="0" err="1">
                <a:solidFill>
                  <a:srgbClr val="000000"/>
                </a:solidFill>
                <a:cs typeface="Calibri" pitchFamily="34" charset="0"/>
              </a:rPr>
              <a:t>c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onsumenten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vertrouwen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aanbevelingen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van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mensen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     die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ze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kennen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 : Google+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weegt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zwaar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door in het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kern="0" dirty="0">
                <a:solidFill>
                  <a:srgbClr val="000000"/>
                </a:solidFill>
                <a:cs typeface="Calibri" pitchFamily="34" charset="0"/>
              </a:rPr>
              <a:t> </a:t>
            </a:r>
            <a:r>
              <a:rPr lang="en-US" sz="2200" b="1" kern="0" dirty="0" smtClean="0">
                <a:solidFill>
                  <a:srgbClr val="000000"/>
                </a:solidFill>
                <a:cs typeface="Calibri" pitchFamily="34" charset="0"/>
              </a:rPr>
              <a:t>     </a:t>
            </a:r>
            <a:r>
              <a:rPr lang="en-US" sz="2200" b="1" kern="0" dirty="0" err="1" smtClean="0">
                <a:solidFill>
                  <a:srgbClr val="000000"/>
                </a:solidFill>
                <a:cs typeface="Calibri" pitchFamily="34" charset="0"/>
              </a:rPr>
              <a:t>algorithme</a:t>
            </a:r>
            <a:r>
              <a:rPr lang="en-US" sz="2200" b="1" kern="0" dirty="0" smtClean="0">
                <a:solidFill>
                  <a:srgbClr val="000000"/>
                </a:solidFill>
                <a:cs typeface="Calibri" pitchFamily="34" charset="0"/>
              </a:rPr>
              <a:t> van </a:t>
            </a:r>
            <a:r>
              <a:rPr lang="en-US" sz="2200" b="1" kern="0" dirty="0" err="1" smtClean="0">
                <a:solidFill>
                  <a:srgbClr val="000000"/>
                </a:solidFill>
                <a:cs typeface="Calibri" pitchFamily="34" charset="0"/>
              </a:rPr>
              <a:t>zoekmachines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itchFamily="34" charset="0"/>
            </a:endParaRPr>
          </a:p>
        </p:txBody>
      </p:sp>
      <p:pic>
        <p:nvPicPr>
          <p:cNvPr id="4" name="Picture 2" descr="http://googleplusfast.files.wordpress.com/2011/07/google-circ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56976"/>
            <a:ext cx="1062788" cy="87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24894" y="990445"/>
            <a:ext cx="77418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(3) ma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ak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je Google+ Local Page “search engine friendly”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803551" y="1709364"/>
            <a:ext cx="697178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de juiste krachtige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je profiel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maak een opvallende en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volledige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Local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Page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promoot die Google+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Local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Page zoveel mogelijk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vraag aan tevreden klanten om een review te schrijven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     op  je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Local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Page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pas SEO technieken toe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update vaak je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Local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Page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betrek je klanten bij je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Local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itchFamily="34" charset="0"/>
              </a:rPr>
              <a:t> Page</a:t>
            </a:r>
          </a:p>
        </p:txBody>
      </p:sp>
      <p:pic>
        <p:nvPicPr>
          <p:cNvPr id="4" name="Picture 2" descr="http://www.usainternetmarketing.com/blog/wp-content/uploads/2012/07/Google-Said-Good-by-to-Its-local-pages-%E2%80%93-Merging-of-Google-Places-with-Google-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42" y="2603919"/>
            <a:ext cx="144016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5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Nieuw terrein: snapchat</a:t>
            </a:r>
            <a:endParaRPr lang="nl-BE" dirty="0"/>
          </a:p>
        </p:txBody>
      </p:sp>
      <p:pic>
        <p:nvPicPr>
          <p:cNvPr id="4" name="Introducing 3V Advertis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467" y="27463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14281" y="840713"/>
            <a:ext cx="79933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nl-NL" sz="2800" b="1" dirty="0" smtClean="0">
                <a:solidFill>
                  <a:srgbClr val="FF0000"/>
                </a:solidFill>
                <a:latin typeface="Calibri" pitchFamily="34" charset="0"/>
              </a:rPr>
              <a:t>5.5.1. Web 2.0 en Web 3.0 </a:t>
            </a:r>
            <a:r>
              <a:rPr lang="nl-NL" sz="2800" b="1" dirty="0">
                <a:solidFill>
                  <a:srgbClr val="FF0000"/>
                </a:solidFill>
                <a:latin typeface="Calibri" pitchFamily="34" charset="0"/>
              </a:rPr>
              <a:t>: </a:t>
            </a:r>
            <a:r>
              <a:rPr lang="nl-NL" sz="2800" b="1" dirty="0" smtClean="0">
                <a:solidFill>
                  <a:srgbClr val="FF0000"/>
                </a:solidFill>
                <a:latin typeface="Calibri" pitchFamily="34" charset="0"/>
              </a:rPr>
              <a:t>het interactieve internet</a:t>
            </a:r>
            <a:endParaRPr lang="nl-NL" sz="2800" b="1" i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6" name="Picture 4" descr="http://tosh.comedycentral.com/blog/files/2012/02/social-media-explain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860" y="1450909"/>
            <a:ext cx="4664897" cy="47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67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14282" y="840713"/>
            <a:ext cx="52982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“share of </a:t>
            </a:r>
            <a:r>
              <a:rPr kumimoji="0" lang="nl-NL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voice</a:t>
            </a: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” in sociale media ?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/>
          <a:srcRect l="17000" t="9866" r="19100" b="12133"/>
          <a:stretch/>
        </p:blipFill>
        <p:spPr>
          <a:xfrm>
            <a:off x="1200124" y="1376682"/>
            <a:ext cx="6839696" cy="46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14282" y="840713"/>
            <a:ext cx="52982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“share of </a:t>
            </a:r>
            <a:r>
              <a:rPr kumimoji="0" lang="nl-NL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voice</a:t>
            </a: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” in sociale media ?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6775" t="10000" r="18275" b="31200"/>
          <a:stretch/>
        </p:blipFill>
        <p:spPr>
          <a:xfrm>
            <a:off x="527056" y="1545599"/>
            <a:ext cx="8195999" cy="41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14282" y="840713"/>
            <a:ext cx="52982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“share of </a:t>
            </a:r>
            <a:r>
              <a:rPr kumimoji="0" lang="nl-NL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voice</a:t>
            </a: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” in sociale media ?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l="17525" t="11600" r="13175" b="30133"/>
          <a:stretch/>
        </p:blipFill>
        <p:spPr>
          <a:xfrm>
            <a:off x="443065" y="1617177"/>
            <a:ext cx="8345307" cy="394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6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90292" y="1146119"/>
            <a:ext cx="3361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 u="sng" dirty="0" smtClean="0">
                <a:solidFill>
                  <a:srgbClr val="7030A0"/>
                </a:solidFill>
              </a:rPr>
              <a:t>interessante links :</a:t>
            </a:r>
            <a:endParaRPr lang="nl-BE" sz="3200" b="1" u="sng" dirty="0">
              <a:solidFill>
                <a:srgbClr val="7030A0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390292" y="2064981"/>
            <a:ext cx="7582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nl-BE" sz="16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http://www.theconversationmanager.com/2013/10/07/the-future-of-social-listening/</a:t>
            </a:r>
            <a:endParaRPr lang="nl-BE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390292" y="2836530"/>
            <a:ext cx="69026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nl-BE" sz="16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http://media-cache-ec0.pinimg.com/originals/10/2c/70/102c70e860a8faee2b34ed453d5a8d13.jpg</a:t>
            </a:r>
            <a:endParaRPr lang="nl-BE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390291" y="3854300"/>
            <a:ext cx="8084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nl-BE" sz="16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http://www.hoppinger.com/blog/social-media-webcare-een-praktijkcase-met-klm-en-coolblue</a:t>
            </a:r>
            <a:endParaRPr lang="nl-BE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9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e Hogeschool PXL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 Hogeschool PXL.potx</Template>
  <TotalTime>7274</TotalTime>
  <Words>2497</Words>
  <Application>Microsoft Office PowerPoint</Application>
  <PresentationFormat>Diavoorstelling (4:3)</PresentationFormat>
  <Paragraphs>373</Paragraphs>
  <Slides>93</Slides>
  <Notes>11</Notes>
  <HiddenSlides>0</HiddenSlides>
  <MMClips>5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93</vt:i4>
      </vt:variant>
    </vt:vector>
  </HeadingPairs>
  <TitlesOfParts>
    <vt:vector size="103" baseType="lpstr">
      <vt:lpstr>Arial</vt:lpstr>
      <vt:lpstr>Arial Black</vt:lpstr>
      <vt:lpstr>Calibri</vt:lpstr>
      <vt:lpstr>Helvetica</vt:lpstr>
      <vt:lpstr>Lucida Grande</vt:lpstr>
      <vt:lpstr>ＭＳ Ｐゴシック</vt:lpstr>
      <vt:lpstr>Tahoma</vt:lpstr>
      <vt:lpstr>Times New Roman</vt:lpstr>
      <vt:lpstr>Wingdings</vt:lpstr>
      <vt:lpstr>Presentatie Hogeschool PXL</vt:lpstr>
      <vt:lpstr>Digitale marketing: Sociale media</vt:lpstr>
      <vt:lpstr>Leerprogramma</vt:lpstr>
      <vt:lpstr>PowerPoint-presentatie</vt:lpstr>
      <vt:lpstr>PowerPoint-presentatie</vt:lpstr>
      <vt:lpstr>De “Social Customer”</vt:lpstr>
      <vt:lpstr>Meten</vt:lpstr>
      <vt:lpstr>Meten</vt:lpstr>
      <vt:lpstr>Sociale media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Facebook ads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Nieuw terrein: snapchat</vt:lpstr>
      <vt:lpstr>PowerPoint-presentatie</vt:lpstr>
      <vt:lpstr>PowerPoint-presentatie</vt:lpstr>
      <vt:lpstr>PowerPoint-presentatie</vt:lpstr>
      <vt:lpstr>PowerPoint-presentatie</vt:lpstr>
    </vt:vector>
  </TitlesOfParts>
  <Company>PHL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Evy Schröter</dc:creator>
  <cp:lastModifiedBy>Christof Jans</cp:lastModifiedBy>
  <cp:revision>31</cp:revision>
  <dcterms:created xsi:type="dcterms:W3CDTF">2013-03-26T10:10:44Z</dcterms:created>
  <dcterms:modified xsi:type="dcterms:W3CDTF">2015-10-11T19:18:29Z</dcterms:modified>
</cp:coreProperties>
</file>